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57" r:id="rId4"/>
    <p:sldId id="278" r:id="rId5"/>
    <p:sldId id="279" r:id="rId6"/>
    <p:sldId id="258" r:id="rId7"/>
    <p:sldId id="259" r:id="rId8"/>
    <p:sldId id="280" r:id="rId9"/>
    <p:sldId id="260" r:id="rId10"/>
    <p:sldId id="261" r:id="rId11"/>
    <p:sldId id="262" r:id="rId12"/>
    <p:sldId id="263" r:id="rId13"/>
    <p:sldId id="265" r:id="rId14"/>
    <p:sldId id="268" r:id="rId15"/>
    <p:sldId id="269" r:id="rId16"/>
    <p:sldId id="270" r:id="rId17"/>
    <p:sldId id="271" r:id="rId18"/>
    <p:sldId id="272" r:id="rId19"/>
    <p:sldId id="276" r:id="rId20"/>
    <p:sldId id="277" r:id="rId21"/>
  </p:sldIdLst>
  <p:sldSz cx="12192000" cy="6858000"/>
  <p:notesSz cx="7010400" cy="9296400"/>
  <p:defaultText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660"/>
  </p:normalViewPr>
  <p:slideViewPr>
    <p:cSldViewPr snapToGrid="0">
      <p:cViewPr>
        <p:scale>
          <a:sx n="40" d="100"/>
          <a:sy n="40" d="100"/>
        </p:scale>
        <p:origin x="734" y="9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2DC6-BA8F-44B3-FEC1-20D7F5DE22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H"/>
          </a:p>
        </p:txBody>
      </p:sp>
      <p:sp>
        <p:nvSpPr>
          <p:cNvPr id="3" name="Subtitle 2">
            <a:extLst>
              <a:ext uri="{FF2B5EF4-FFF2-40B4-BE49-F238E27FC236}">
                <a16:creationId xmlns:a16="http://schemas.microsoft.com/office/drawing/2014/main" id="{4B5ABE28-EC0B-C240-3D2F-C321B59F3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H"/>
          </a:p>
        </p:txBody>
      </p:sp>
      <p:sp>
        <p:nvSpPr>
          <p:cNvPr id="4" name="Date Placeholder 3">
            <a:extLst>
              <a:ext uri="{FF2B5EF4-FFF2-40B4-BE49-F238E27FC236}">
                <a16:creationId xmlns:a16="http://schemas.microsoft.com/office/drawing/2014/main" id="{DF43EAB4-767A-1F87-6DD2-76F9CC0602F2}"/>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E7B78AC7-7A2B-E258-855C-1932E9CE06AE}"/>
              </a:ext>
            </a:extLst>
          </p:cNvPr>
          <p:cNvSpPr>
            <a:spLocks noGrp="1"/>
          </p:cNvSpPr>
          <p:nvPr>
            <p:ph type="ftr" sz="quarter" idx="11"/>
          </p:nvPr>
        </p:nvSpPr>
        <p:spPr/>
        <p:txBody>
          <a:bodyPr/>
          <a:lstStyle/>
          <a:p>
            <a:endParaRPr lang="en-GH"/>
          </a:p>
        </p:txBody>
      </p:sp>
      <p:sp>
        <p:nvSpPr>
          <p:cNvPr id="6" name="Slide Number Placeholder 5">
            <a:extLst>
              <a:ext uri="{FF2B5EF4-FFF2-40B4-BE49-F238E27FC236}">
                <a16:creationId xmlns:a16="http://schemas.microsoft.com/office/drawing/2014/main" id="{30201BD9-7DC0-F272-8802-5B6C82B15E1E}"/>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187121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F257-CB22-3CE8-4313-4DD2B2E2AD50}"/>
              </a:ext>
            </a:extLst>
          </p:cNvPr>
          <p:cNvSpPr>
            <a:spLocks noGrp="1"/>
          </p:cNvSpPr>
          <p:nvPr>
            <p:ph type="title"/>
          </p:nvPr>
        </p:nvSpPr>
        <p:spPr/>
        <p:txBody>
          <a:bodyPr/>
          <a:lstStyle/>
          <a:p>
            <a:r>
              <a:rPr lang="en-US"/>
              <a:t>Click to edit Master title style</a:t>
            </a:r>
            <a:endParaRPr lang="en-GH"/>
          </a:p>
        </p:txBody>
      </p:sp>
      <p:sp>
        <p:nvSpPr>
          <p:cNvPr id="3" name="Vertical Text Placeholder 2">
            <a:extLst>
              <a:ext uri="{FF2B5EF4-FFF2-40B4-BE49-F238E27FC236}">
                <a16:creationId xmlns:a16="http://schemas.microsoft.com/office/drawing/2014/main" id="{83526E25-CCFF-40A4-70E4-7D6563B18C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Date Placeholder 3">
            <a:extLst>
              <a:ext uri="{FF2B5EF4-FFF2-40B4-BE49-F238E27FC236}">
                <a16:creationId xmlns:a16="http://schemas.microsoft.com/office/drawing/2014/main" id="{2AC07C95-B937-76C4-153B-5DEAECAA8817}"/>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9382502C-97B2-7BE7-BA62-BDE5528DFDE7}"/>
              </a:ext>
            </a:extLst>
          </p:cNvPr>
          <p:cNvSpPr>
            <a:spLocks noGrp="1"/>
          </p:cNvSpPr>
          <p:nvPr>
            <p:ph type="ftr" sz="quarter" idx="11"/>
          </p:nvPr>
        </p:nvSpPr>
        <p:spPr/>
        <p:txBody>
          <a:bodyPr/>
          <a:lstStyle/>
          <a:p>
            <a:endParaRPr lang="en-GH"/>
          </a:p>
        </p:txBody>
      </p:sp>
      <p:sp>
        <p:nvSpPr>
          <p:cNvPr id="6" name="Slide Number Placeholder 5">
            <a:extLst>
              <a:ext uri="{FF2B5EF4-FFF2-40B4-BE49-F238E27FC236}">
                <a16:creationId xmlns:a16="http://schemas.microsoft.com/office/drawing/2014/main" id="{86859ABB-76B4-DC78-0179-F95B0CACB825}"/>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1914405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085F97-6E28-520B-A315-5486A08A52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H"/>
          </a:p>
        </p:txBody>
      </p:sp>
      <p:sp>
        <p:nvSpPr>
          <p:cNvPr id="3" name="Vertical Text Placeholder 2">
            <a:extLst>
              <a:ext uri="{FF2B5EF4-FFF2-40B4-BE49-F238E27FC236}">
                <a16:creationId xmlns:a16="http://schemas.microsoft.com/office/drawing/2014/main" id="{DABFCC2D-26CC-1E5B-441F-8967B33C00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Date Placeholder 3">
            <a:extLst>
              <a:ext uri="{FF2B5EF4-FFF2-40B4-BE49-F238E27FC236}">
                <a16:creationId xmlns:a16="http://schemas.microsoft.com/office/drawing/2014/main" id="{8D5967DA-3F37-FFF8-670E-EC67EFC12812}"/>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0099DA94-31F5-EC08-5395-F677E0AD39BB}"/>
              </a:ext>
            </a:extLst>
          </p:cNvPr>
          <p:cNvSpPr>
            <a:spLocks noGrp="1"/>
          </p:cNvSpPr>
          <p:nvPr>
            <p:ph type="ftr" sz="quarter" idx="11"/>
          </p:nvPr>
        </p:nvSpPr>
        <p:spPr/>
        <p:txBody>
          <a:bodyPr/>
          <a:lstStyle/>
          <a:p>
            <a:endParaRPr lang="en-GH"/>
          </a:p>
        </p:txBody>
      </p:sp>
      <p:sp>
        <p:nvSpPr>
          <p:cNvPr id="6" name="Slide Number Placeholder 5">
            <a:extLst>
              <a:ext uri="{FF2B5EF4-FFF2-40B4-BE49-F238E27FC236}">
                <a16:creationId xmlns:a16="http://schemas.microsoft.com/office/drawing/2014/main" id="{BB508070-98B7-377F-C3E8-16AC9A2E00DB}"/>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212397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94C67-0665-D6DF-672F-7AB71EDE63E9}"/>
              </a:ext>
            </a:extLst>
          </p:cNvPr>
          <p:cNvSpPr>
            <a:spLocks noGrp="1"/>
          </p:cNvSpPr>
          <p:nvPr>
            <p:ph type="title"/>
          </p:nvPr>
        </p:nvSpPr>
        <p:spPr/>
        <p:txBody>
          <a:bodyPr/>
          <a:lstStyle/>
          <a:p>
            <a:r>
              <a:rPr lang="en-US"/>
              <a:t>Click to edit Master title style</a:t>
            </a:r>
            <a:endParaRPr lang="en-GH"/>
          </a:p>
        </p:txBody>
      </p:sp>
      <p:sp>
        <p:nvSpPr>
          <p:cNvPr id="3" name="Content Placeholder 2">
            <a:extLst>
              <a:ext uri="{FF2B5EF4-FFF2-40B4-BE49-F238E27FC236}">
                <a16:creationId xmlns:a16="http://schemas.microsoft.com/office/drawing/2014/main" id="{84AE75F6-9A20-F2D6-00C4-D7DADBB39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Date Placeholder 3">
            <a:extLst>
              <a:ext uri="{FF2B5EF4-FFF2-40B4-BE49-F238E27FC236}">
                <a16:creationId xmlns:a16="http://schemas.microsoft.com/office/drawing/2014/main" id="{C8B99482-0625-C481-847D-830B670B7EC1}"/>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25E302C1-F752-C54F-3A80-D8F110D236F5}"/>
              </a:ext>
            </a:extLst>
          </p:cNvPr>
          <p:cNvSpPr>
            <a:spLocks noGrp="1"/>
          </p:cNvSpPr>
          <p:nvPr>
            <p:ph type="ftr" sz="quarter" idx="11"/>
          </p:nvPr>
        </p:nvSpPr>
        <p:spPr/>
        <p:txBody>
          <a:bodyPr/>
          <a:lstStyle/>
          <a:p>
            <a:endParaRPr lang="en-GH"/>
          </a:p>
        </p:txBody>
      </p:sp>
      <p:sp>
        <p:nvSpPr>
          <p:cNvPr id="6" name="Slide Number Placeholder 5">
            <a:extLst>
              <a:ext uri="{FF2B5EF4-FFF2-40B4-BE49-F238E27FC236}">
                <a16:creationId xmlns:a16="http://schemas.microsoft.com/office/drawing/2014/main" id="{05A553D8-B43E-100B-91DB-DC41A2FCD547}"/>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256283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9CE70-567C-A105-EF4C-025988081C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H"/>
          </a:p>
        </p:txBody>
      </p:sp>
      <p:sp>
        <p:nvSpPr>
          <p:cNvPr id="3" name="Text Placeholder 2">
            <a:extLst>
              <a:ext uri="{FF2B5EF4-FFF2-40B4-BE49-F238E27FC236}">
                <a16:creationId xmlns:a16="http://schemas.microsoft.com/office/drawing/2014/main" id="{62A566B9-1B4E-FBD5-FFDF-68821B466B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87A2E6-CF49-03C7-F6D5-70953B756B67}"/>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793DF048-551B-B0FF-E6D3-71FDF0101E9C}"/>
              </a:ext>
            </a:extLst>
          </p:cNvPr>
          <p:cNvSpPr>
            <a:spLocks noGrp="1"/>
          </p:cNvSpPr>
          <p:nvPr>
            <p:ph type="ftr" sz="quarter" idx="11"/>
          </p:nvPr>
        </p:nvSpPr>
        <p:spPr/>
        <p:txBody>
          <a:bodyPr/>
          <a:lstStyle/>
          <a:p>
            <a:endParaRPr lang="en-GH"/>
          </a:p>
        </p:txBody>
      </p:sp>
      <p:sp>
        <p:nvSpPr>
          <p:cNvPr id="6" name="Slide Number Placeholder 5">
            <a:extLst>
              <a:ext uri="{FF2B5EF4-FFF2-40B4-BE49-F238E27FC236}">
                <a16:creationId xmlns:a16="http://schemas.microsoft.com/office/drawing/2014/main" id="{07848A9A-4A14-49DD-6497-587DF831AA28}"/>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84234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37E1-7DFD-1BEF-8155-8CB183C15159}"/>
              </a:ext>
            </a:extLst>
          </p:cNvPr>
          <p:cNvSpPr>
            <a:spLocks noGrp="1"/>
          </p:cNvSpPr>
          <p:nvPr>
            <p:ph type="title"/>
          </p:nvPr>
        </p:nvSpPr>
        <p:spPr/>
        <p:txBody>
          <a:bodyPr/>
          <a:lstStyle/>
          <a:p>
            <a:r>
              <a:rPr lang="en-US"/>
              <a:t>Click to edit Master title style</a:t>
            </a:r>
            <a:endParaRPr lang="en-GH"/>
          </a:p>
        </p:txBody>
      </p:sp>
      <p:sp>
        <p:nvSpPr>
          <p:cNvPr id="3" name="Content Placeholder 2">
            <a:extLst>
              <a:ext uri="{FF2B5EF4-FFF2-40B4-BE49-F238E27FC236}">
                <a16:creationId xmlns:a16="http://schemas.microsoft.com/office/drawing/2014/main" id="{1C89128F-DE7E-73B2-6C7F-B1DDF838FA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Content Placeholder 3">
            <a:extLst>
              <a:ext uri="{FF2B5EF4-FFF2-40B4-BE49-F238E27FC236}">
                <a16:creationId xmlns:a16="http://schemas.microsoft.com/office/drawing/2014/main" id="{5D86B4CF-C9B9-55B8-77F1-BCBEA53CEA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5" name="Date Placeholder 4">
            <a:extLst>
              <a:ext uri="{FF2B5EF4-FFF2-40B4-BE49-F238E27FC236}">
                <a16:creationId xmlns:a16="http://schemas.microsoft.com/office/drawing/2014/main" id="{38BC3139-7FF8-FA92-98D9-CB60B9A6605F}"/>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6" name="Footer Placeholder 5">
            <a:extLst>
              <a:ext uri="{FF2B5EF4-FFF2-40B4-BE49-F238E27FC236}">
                <a16:creationId xmlns:a16="http://schemas.microsoft.com/office/drawing/2014/main" id="{81B4D6B6-2347-DDC5-275D-14F396CA0202}"/>
              </a:ext>
            </a:extLst>
          </p:cNvPr>
          <p:cNvSpPr>
            <a:spLocks noGrp="1"/>
          </p:cNvSpPr>
          <p:nvPr>
            <p:ph type="ftr" sz="quarter" idx="11"/>
          </p:nvPr>
        </p:nvSpPr>
        <p:spPr/>
        <p:txBody>
          <a:bodyPr/>
          <a:lstStyle/>
          <a:p>
            <a:endParaRPr lang="en-GH"/>
          </a:p>
        </p:txBody>
      </p:sp>
      <p:sp>
        <p:nvSpPr>
          <p:cNvPr id="7" name="Slide Number Placeholder 6">
            <a:extLst>
              <a:ext uri="{FF2B5EF4-FFF2-40B4-BE49-F238E27FC236}">
                <a16:creationId xmlns:a16="http://schemas.microsoft.com/office/drawing/2014/main" id="{E812AC95-F9C7-2FEC-1B08-F22595190755}"/>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2325176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094A9-BE26-E22B-69B6-312705667E9B}"/>
              </a:ext>
            </a:extLst>
          </p:cNvPr>
          <p:cNvSpPr>
            <a:spLocks noGrp="1"/>
          </p:cNvSpPr>
          <p:nvPr>
            <p:ph type="title"/>
          </p:nvPr>
        </p:nvSpPr>
        <p:spPr>
          <a:xfrm>
            <a:off x="839788" y="365125"/>
            <a:ext cx="10515600" cy="1325563"/>
          </a:xfrm>
        </p:spPr>
        <p:txBody>
          <a:bodyPr/>
          <a:lstStyle/>
          <a:p>
            <a:r>
              <a:rPr lang="en-US"/>
              <a:t>Click to edit Master title style</a:t>
            </a:r>
            <a:endParaRPr lang="en-GH"/>
          </a:p>
        </p:txBody>
      </p:sp>
      <p:sp>
        <p:nvSpPr>
          <p:cNvPr id="3" name="Text Placeholder 2">
            <a:extLst>
              <a:ext uri="{FF2B5EF4-FFF2-40B4-BE49-F238E27FC236}">
                <a16:creationId xmlns:a16="http://schemas.microsoft.com/office/drawing/2014/main" id="{955912EB-6797-76AF-C3FB-FAF54EE490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5E01C1-EE89-4DCA-8606-F7EB7D8D8F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5" name="Text Placeholder 4">
            <a:extLst>
              <a:ext uri="{FF2B5EF4-FFF2-40B4-BE49-F238E27FC236}">
                <a16:creationId xmlns:a16="http://schemas.microsoft.com/office/drawing/2014/main" id="{094EF71E-0D97-95FE-117B-3CD04EDD54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4E98D1-441A-5897-8C78-944C348953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7" name="Date Placeholder 6">
            <a:extLst>
              <a:ext uri="{FF2B5EF4-FFF2-40B4-BE49-F238E27FC236}">
                <a16:creationId xmlns:a16="http://schemas.microsoft.com/office/drawing/2014/main" id="{391F9BAF-3188-27A9-B2E1-A8A1D240245E}"/>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8" name="Footer Placeholder 7">
            <a:extLst>
              <a:ext uri="{FF2B5EF4-FFF2-40B4-BE49-F238E27FC236}">
                <a16:creationId xmlns:a16="http://schemas.microsoft.com/office/drawing/2014/main" id="{320ABE91-DE17-0B03-9105-B1AAD723C522}"/>
              </a:ext>
            </a:extLst>
          </p:cNvPr>
          <p:cNvSpPr>
            <a:spLocks noGrp="1"/>
          </p:cNvSpPr>
          <p:nvPr>
            <p:ph type="ftr" sz="quarter" idx="11"/>
          </p:nvPr>
        </p:nvSpPr>
        <p:spPr/>
        <p:txBody>
          <a:bodyPr/>
          <a:lstStyle/>
          <a:p>
            <a:endParaRPr lang="en-GH"/>
          </a:p>
        </p:txBody>
      </p:sp>
      <p:sp>
        <p:nvSpPr>
          <p:cNvPr id="9" name="Slide Number Placeholder 8">
            <a:extLst>
              <a:ext uri="{FF2B5EF4-FFF2-40B4-BE49-F238E27FC236}">
                <a16:creationId xmlns:a16="http://schemas.microsoft.com/office/drawing/2014/main" id="{B1051F52-3062-3155-DFD8-29DDD6B651BB}"/>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170932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74623-2A7C-8E7A-BA95-C5277BEF337F}"/>
              </a:ext>
            </a:extLst>
          </p:cNvPr>
          <p:cNvSpPr>
            <a:spLocks noGrp="1"/>
          </p:cNvSpPr>
          <p:nvPr>
            <p:ph type="title"/>
          </p:nvPr>
        </p:nvSpPr>
        <p:spPr/>
        <p:txBody>
          <a:bodyPr/>
          <a:lstStyle/>
          <a:p>
            <a:r>
              <a:rPr lang="en-US"/>
              <a:t>Click to edit Master title style</a:t>
            </a:r>
            <a:endParaRPr lang="en-GH"/>
          </a:p>
        </p:txBody>
      </p:sp>
      <p:sp>
        <p:nvSpPr>
          <p:cNvPr id="3" name="Date Placeholder 2">
            <a:extLst>
              <a:ext uri="{FF2B5EF4-FFF2-40B4-BE49-F238E27FC236}">
                <a16:creationId xmlns:a16="http://schemas.microsoft.com/office/drawing/2014/main" id="{BF448C5E-1803-7B10-FF2B-B6D045359CE9}"/>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4" name="Footer Placeholder 3">
            <a:extLst>
              <a:ext uri="{FF2B5EF4-FFF2-40B4-BE49-F238E27FC236}">
                <a16:creationId xmlns:a16="http://schemas.microsoft.com/office/drawing/2014/main" id="{88B2A2C5-E3C1-13CF-8999-18DA061C5389}"/>
              </a:ext>
            </a:extLst>
          </p:cNvPr>
          <p:cNvSpPr>
            <a:spLocks noGrp="1"/>
          </p:cNvSpPr>
          <p:nvPr>
            <p:ph type="ftr" sz="quarter" idx="11"/>
          </p:nvPr>
        </p:nvSpPr>
        <p:spPr/>
        <p:txBody>
          <a:bodyPr/>
          <a:lstStyle/>
          <a:p>
            <a:endParaRPr lang="en-GH"/>
          </a:p>
        </p:txBody>
      </p:sp>
      <p:sp>
        <p:nvSpPr>
          <p:cNvPr id="5" name="Slide Number Placeholder 4">
            <a:extLst>
              <a:ext uri="{FF2B5EF4-FFF2-40B4-BE49-F238E27FC236}">
                <a16:creationId xmlns:a16="http://schemas.microsoft.com/office/drawing/2014/main" id="{88BE954E-946B-5377-6C15-200C8FE2FAA5}"/>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3837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84F17-577B-00EF-4E2A-5AAE82085C10}"/>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3" name="Footer Placeholder 2">
            <a:extLst>
              <a:ext uri="{FF2B5EF4-FFF2-40B4-BE49-F238E27FC236}">
                <a16:creationId xmlns:a16="http://schemas.microsoft.com/office/drawing/2014/main" id="{0300D8E7-9ED5-C727-B292-EEA8AC07C6E4}"/>
              </a:ext>
            </a:extLst>
          </p:cNvPr>
          <p:cNvSpPr>
            <a:spLocks noGrp="1"/>
          </p:cNvSpPr>
          <p:nvPr>
            <p:ph type="ftr" sz="quarter" idx="11"/>
          </p:nvPr>
        </p:nvSpPr>
        <p:spPr/>
        <p:txBody>
          <a:bodyPr/>
          <a:lstStyle/>
          <a:p>
            <a:endParaRPr lang="en-GH"/>
          </a:p>
        </p:txBody>
      </p:sp>
      <p:sp>
        <p:nvSpPr>
          <p:cNvPr id="4" name="Slide Number Placeholder 3">
            <a:extLst>
              <a:ext uri="{FF2B5EF4-FFF2-40B4-BE49-F238E27FC236}">
                <a16:creationId xmlns:a16="http://schemas.microsoft.com/office/drawing/2014/main" id="{9F52E376-0909-3187-7A52-E742D96EF1F9}"/>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669220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86FCE-81E6-5BCA-5FC2-DC350BF316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H"/>
          </a:p>
        </p:txBody>
      </p:sp>
      <p:sp>
        <p:nvSpPr>
          <p:cNvPr id="3" name="Content Placeholder 2">
            <a:extLst>
              <a:ext uri="{FF2B5EF4-FFF2-40B4-BE49-F238E27FC236}">
                <a16:creationId xmlns:a16="http://schemas.microsoft.com/office/drawing/2014/main" id="{05357BB6-E7F9-C573-1602-532F3F5870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Text Placeholder 3">
            <a:extLst>
              <a:ext uri="{FF2B5EF4-FFF2-40B4-BE49-F238E27FC236}">
                <a16:creationId xmlns:a16="http://schemas.microsoft.com/office/drawing/2014/main" id="{013711C6-A818-0883-0A74-D005CC3C1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4688C-7C92-D3A6-6304-AC8FD73CC7FB}"/>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6" name="Footer Placeholder 5">
            <a:extLst>
              <a:ext uri="{FF2B5EF4-FFF2-40B4-BE49-F238E27FC236}">
                <a16:creationId xmlns:a16="http://schemas.microsoft.com/office/drawing/2014/main" id="{4D2F1E17-4922-05A0-DCFC-4363BC79E607}"/>
              </a:ext>
            </a:extLst>
          </p:cNvPr>
          <p:cNvSpPr>
            <a:spLocks noGrp="1"/>
          </p:cNvSpPr>
          <p:nvPr>
            <p:ph type="ftr" sz="quarter" idx="11"/>
          </p:nvPr>
        </p:nvSpPr>
        <p:spPr/>
        <p:txBody>
          <a:bodyPr/>
          <a:lstStyle/>
          <a:p>
            <a:endParaRPr lang="en-GH"/>
          </a:p>
        </p:txBody>
      </p:sp>
      <p:sp>
        <p:nvSpPr>
          <p:cNvPr id="7" name="Slide Number Placeholder 6">
            <a:extLst>
              <a:ext uri="{FF2B5EF4-FFF2-40B4-BE49-F238E27FC236}">
                <a16:creationId xmlns:a16="http://schemas.microsoft.com/office/drawing/2014/main" id="{03DCA1BB-3EE8-62EE-D5B4-EA07CD1AF2F5}"/>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153875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02CB0-4A50-5A95-BFA3-E296B95C72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H"/>
          </a:p>
        </p:txBody>
      </p:sp>
      <p:sp>
        <p:nvSpPr>
          <p:cNvPr id="3" name="Picture Placeholder 2">
            <a:extLst>
              <a:ext uri="{FF2B5EF4-FFF2-40B4-BE49-F238E27FC236}">
                <a16:creationId xmlns:a16="http://schemas.microsoft.com/office/drawing/2014/main" id="{63540D24-C958-6E66-7A82-B467E1E7E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H"/>
          </a:p>
        </p:txBody>
      </p:sp>
      <p:sp>
        <p:nvSpPr>
          <p:cNvPr id="4" name="Text Placeholder 3">
            <a:extLst>
              <a:ext uri="{FF2B5EF4-FFF2-40B4-BE49-F238E27FC236}">
                <a16:creationId xmlns:a16="http://schemas.microsoft.com/office/drawing/2014/main" id="{89AC13AF-8088-7D3B-48B3-FEBDEE29F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2C15E6-877E-B49E-88C9-4861AB684BA2}"/>
              </a:ext>
            </a:extLst>
          </p:cNvPr>
          <p:cNvSpPr>
            <a:spLocks noGrp="1"/>
          </p:cNvSpPr>
          <p:nvPr>
            <p:ph type="dt" sz="half" idx="10"/>
          </p:nvPr>
        </p:nvSpPr>
        <p:spPr/>
        <p:txBody>
          <a:bodyPr/>
          <a:lstStyle/>
          <a:p>
            <a:fld id="{68404B1A-DD8D-4865-A7EA-6D08F9A3607C}" type="datetimeFigureOut">
              <a:rPr lang="en-GH" smtClean="0"/>
              <a:t>03/04/2025</a:t>
            </a:fld>
            <a:endParaRPr lang="en-GH"/>
          </a:p>
        </p:txBody>
      </p:sp>
      <p:sp>
        <p:nvSpPr>
          <p:cNvPr id="6" name="Footer Placeholder 5">
            <a:extLst>
              <a:ext uri="{FF2B5EF4-FFF2-40B4-BE49-F238E27FC236}">
                <a16:creationId xmlns:a16="http://schemas.microsoft.com/office/drawing/2014/main" id="{356DE73E-DA5D-C676-763E-0363E5C61945}"/>
              </a:ext>
            </a:extLst>
          </p:cNvPr>
          <p:cNvSpPr>
            <a:spLocks noGrp="1"/>
          </p:cNvSpPr>
          <p:nvPr>
            <p:ph type="ftr" sz="quarter" idx="11"/>
          </p:nvPr>
        </p:nvSpPr>
        <p:spPr/>
        <p:txBody>
          <a:bodyPr/>
          <a:lstStyle/>
          <a:p>
            <a:endParaRPr lang="en-GH"/>
          </a:p>
        </p:txBody>
      </p:sp>
      <p:sp>
        <p:nvSpPr>
          <p:cNvPr id="7" name="Slide Number Placeholder 6">
            <a:extLst>
              <a:ext uri="{FF2B5EF4-FFF2-40B4-BE49-F238E27FC236}">
                <a16:creationId xmlns:a16="http://schemas.microsoft.com/office/drawing/2014/main" id="{42456B00-DCA9-88AD-9AA7-0A5D0AAB141C}"/>
              </a:ext>
            </a:extLst>
          </p:cNvPr>
          <p:cNvSpPr>
            <a:spLocks noGrp="1"/>
          </p:cNvSpPr>
          <p:nvPr>
            <p:ph type="sldNum" sz="quarter" idx="12"/>
          </p:nvPr>
        </p:nvSpPr>
        <p:spPr/>
        <p:txBody>
          <a:bodyPr/>
          <a:lstStyle/>
          <a:p>
            <a:fld id="{866EC564-D0F4-424F-B7E0-1E28CC4A1AD2}" type="slidenum">
              <a:rPr lang="en-GH" smtClean="0"/>
              <a:t>‹#›</a:t>
            </a:fld>
            <a:endParaRPr lang="en-GH"/>
          </a:p>
        </p:txBody>
      </p:sp>
    </p:spTree>
    <p:extLst>
      <p:ext uri="{BB962C8B-B14F-4D97-AF65-F5344CB8AC3E}">
        <p14:creationId xmlns:p14="http://schemas.microsoft.com/office/powerpoint/2010/main" val="15221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68E8AF-A129-13BF-CA30-5F40147BAF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H"/>
          </a:p>
        </p:txBody>
      </p:sp>
      <p:sp>
        <p:nvSpPr>
          <p:cNvPr id="3" name="Text Placeholder 2">
            <a:extLst>
              <a:ext uri="{FF2B5EF4-FFF2-40B4-BE49-F238E27FC236}">
                <a16:creationId xmlns:a16="http://schemas.microsoft.com/office/drawing/2014/main" id="{5D4AE7BB-0767-D551-12B9-7CFB43FDE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H"/>
          </a:p>
        </p:txBody>
      </p:sp>
      <p:sp>
        <p:nvSpPr>
          <p:cNvPr id="4" name="Date Placeholder 3">
            <a:extLst>
              <a:ext uri="{FF2B5EF4-FFF2-40B4-BE49-F238E27FC236}">
                <a16:creationId xmlns:a16="http://schemas.microsoft.com/office/drawing/2014/main" id="{0BE2DC68-EBD2-4CAE-14BD-92FE68435D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04B1A-DD8D-4865-A7EA-6D08F9A3607C}" type="datetimeFigureOut">
              <a:rPr lang="en-GH" smtClean="0"/>
              <a:t>03/04/2025</a:t>
            </a:fld>
            <a:endParaRPr lang="en-GH"/>
          </a:p>
        </p:txBody>
      </p:sp>
      <p:sp>
        <p:nvSpPr>
          <p:cNvPr id="5" name="Footer Placeholder 4">
            <a:extLst>
              <a:ext uri="{FF2B5EF4-FFF2-40B4-BE49-F238E27FC236}">
                <a16:creationId xmlns:a16="http://schemas.microsoft.com/office/drawing/2014/main" id="{505A5B19-8872-406F-8F8B-4C4AF9702D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H"/>
          </a:p>
        </p:txBody>
      </p:sp>
      <p:sp>
        <p:nvSpPr>
          <p:cNvPr id="6" name="Slide Number Placeholder 5">
            <a:extLst>
              <a:ext uri="{FF2B5EF4-FFF2-40B4-BE49-F238E27FC236}">
                <a16:creationId xmlns:a16="http://schemas.microsoft.com/office/drawing/2014/main" id="{4D15B6BB-934C-FD19-3B0E-FA509F93CE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EC564-D0F4-424F-B7E0-1E28CC4A1AD2}" type="slidenum">
              <a:rPr lang="en-GH" smtClean="0"/>
              <a:t>‹#›</a:t>
            </a:fld>
            <a:endParaRPr lang="en-GH"/>
          </a:p>
        </p:txBody>
      </p:sp>
    </p:spTree>
    <p:extLst>
      <p:ext uri="{BB962C8B-B14F-4D97-AF65-F5344CB8AC3E}">
        <p14:creationId xmlns:p14="http://schemas.microsoft.com/office/powerpoint/2010/main" val="2628242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group of people shaking hands&#10;&#10;AI-generated content may be incorrect.">
            <a:extLst>
              <a:ext uri="{FF2B5EF4-FFF2-40B4-BE49-F238E27FC236}">
                <a16:creationId xmlns:a16="http://schemas.microsoft.com/office/drawing/2014/main" id="{08CC9AC3-2C92-4A18-08C4-CAB4F643F83A}"/>
              </a:ext>
            </a:extLst>
          </p:cNvPr>
          <p:cNvPicPr>
            <a:picLocks noChangeAspect="1"/>
          </p:cNvPicPr>
          <p:nvPr/>
        </p:nvPicPr>
        <p:blipFill rotWithShape="1">
          <a:blip r:embed="rId2">
            <a:extLst>
              <a:ext uri="{28A0092B-C50C-407E-A947-70E740481C1C}">
                <a14:useLocalDpi xmlns:a14="http://schemas.microsoft.com/office/drawing/2010/main" val="0"/>
              </a:ext>
            </a:extLst>
          </a:blip>
          <a:srcRect l="98" t="4681" r="-98" b="7445"/>
          <a:stretch/>
        </p:blipFill>
        <p:spPr>
          <a:xfrm>
            <a:off x="923732" y="778816"/>
            <a:ext cx="9489232" cy="5337693"/>
          </a:xfrm>
          <a:prstGeom prst="rect">
            <a:avLst/>
          </a:prstGeom>
        </p:spPr>
      </p:pic>
      <p:sp>
        <p:nvSpPr>
          <p:cNvPr id="6" name="Freeform: Shape 5">
            <a:extLst>
              <a:ext uri="{FF2B5EF4-FFF2-40B4-BE49-F238E27FC236}">
                <a16:creationId xmlns:a16="http://schemas.microsoft.com/office/drawing/2014/main" id="{7E69BC37-5F24-0830-6B61-8AD5323A728C}"/>
              </a:ext>
            </a:extLst>
          </p:cNvPr>
          <p:cNvSpPr/>
          <p:nvPr/>
        </p:nvSpPr>
        <p:spPr>
          <a:xfrm>
            <a:off x="0" y="0"/>
            <a:ext cx="12192000" cy="6858000"/>
          </a:xfrm>
          <a:custGeom>
            <a:avLst/>
            <a:gdLst/>
            <a:ahLst/>
            <a:cxnLst/>
            <a:rect l="l" t="t" r="r" b="b"/>
            <a:pathLst>
              <a:path w="12192000" h="6858000">
                <a:moveTo>
                  <a:pt x="6206028" y="5568134"/>
                </a:moveTo>
                <a:lnTo>
                  <a:pt x="6236091" y="5637636"/>
                </a:lnTo>
                <a:lnTo>
                  <a:pt x="6175072" y="5637636"/>
                </a:lnTo>
                <a:close/>
                <a:moveTo>
                  <a:pt x="4586778" y="5568134"/>
                </a:moveTo>
                <a:lnTo>
                  <a:pt x="4616842" y="5637636"/>
                </a:lnTo>
                <a:lnTo>
                  <a:pt x="4555822" y="5637636"/>
                </a:lnTo>
                <a:close/>
                <a:moveTo>
                  <a:pt x="6672902" y="5515895"/>
                </a:moveTo>
                <a:lnTo>
                  <a:pt x="6679004" y="5515895"/>
                </a:lnTo>
                <a:cubicBezTo>
                  <a:pt x="6692001" y="5515895"/>
                  <a:pt x="6701775" y="5519368"/>
                  <a:pt x="6708323" y="5526313"/>
                </a:cubicBezTo>
                <a:cubicBezTo>
                  <a:pt x="6714872" y="5533258"/>
                  <a:pt x="6718146" y="5544222"/>
                  <a:pt x="6718146" y="5559204"/>
                </a:cubicBezTo>
                <a:cubicBezTo>
                  <a:pt x="6718146" y="5574285"/>
                  <a:pt x="6714872" y="5585422"/>
                  <a:pt x="6708323" y="5592616"/>
                </a:cubicBezTo>
                <a:cubicBezTo>
                  <a:pt x="6701775" y="5599809"/>
                  <a:pt x="6692448" y="5603406"/>
                  <a:pt x="6680343" y="5603406"/>
                </a:cubicBezTo>
                <a:cubicBezTo>
                  <a:pt x="6678657" y="5603406"/>
                  <a:pt x="6676176" y="5603307"/>
                  <a:pt x="6672902" y="5603108"/>
                </a:cubicBezTo>
                <a:close/>
                <a:moveTo>
                  <a:pt x="4099813" y="5515746"/>
                </a:moveTo>
                <a:cubicBezTo>
                  <a:pt x="4116383" y="5515647"/>
                  <a:pt x="4128239" y="5517135"/>
                  <a:pt x="4135383" y="5520211"/>
                </a:cubicBezTo>
                <a:cubicBezTo>
                  <a:pt x="4145503" y="5524577"/>
                  <a:pt x="4153788" y="5532812"/>
                  <a:pt x="4160237" y="5544916"/>
                </a:cubicBezTo>
                <a:cubicBezTo>
                  <a:pt x="4168373" y="5560395"/>
                  <a:pt x="4172441" y="5581082"/>
                  <a:pt x="4172441" y="5606978"/>
                </a:cubicBezTo>
                <a:cubicBezTo>
                  <a:pt x="4172441" y="5639125"/>
                  <a:pt x="4166488" y="5662838"/>
                  <a:pt x="4154582" y="5678118"/>
                </a:cubicBezTo>
                <a:cubicBezTo>
                  <a:pt x="4145851" y="5689428"/>
                  <a:pt x="4133200" y="5695084"/>
                  <a:pt x="4116631" y="5695084"/>
                </a:cubicBezTo>
                <a:cubicBezTo>
                  <a:pt x="4111570" y="5695084"/>
                  <a:pt x="4107701" y="5694340"/>
                  <a:pt x="4105022" y="5692852"/>
                </a:cubicBezTo>
                <a:cubicBezTo>
                  <a:pt x="4103137" y="5691859"/>
                  <a:pt x="4101797" y="5690421"/>
                  <a:pt x="4101004" y="5688536"/>
                </a:cubicBezTo>
                <a:cubicBezTo>
                  <a:pt x="4100210" y="5686650"/>
                  <a:pt x="4099813" y="5681541"/>
                  <a:pt x="4099813" y="5673206"/>
                </a:cubicBezTo>
                <a:close/>
                <a:moveTo>
                  <a:pt x="5357113" y="5515151"/>
                </a:moveTo>
                <a:lnTo>
                  <a:pt x="5373037" y="5515151"/>
                </a:lnTo>
                <a:cubicBezTo>
                  <a:pt x="5389012" y="5515151"/>
                  <a:pt x="5400595" y="5518822"/>
                  <a:pt x="5407789" y="5526164"/>
                </a:cubicBezTo>
                <a:cubicBezTo>
                  <a:pt x="5414983" y="5533506"/>
                  <a:pt x="5418579" y="5544867"/>
                  <a:pt x="5418579" y="5560246"/>
                </a:cubicBezTo>
                <a:cubicBezTo>
                  <a:pt x="5418579" y="5570862"/>
                  <a:pt x="5416619" y="5579469"/>
                  <a:pt x="5412700" y="5586067"/>
                </a:cubicBezTo>
                <a:cubicBezTo>
                  <a:pt x="5408781" y="5592665"/>
                  <a:pt x="5403398" y="5597229"/>
                  <a:pt x="5396552" y="5599760"/>
                </a:cubicBezTo>
                <a:cubicBezTo>
                  <a:pt x="5389706" y="5602290"/>
                  <a:pt x="5379387" y="5603555"/>
                  <a:pt x="5365596" y="5603555"/>
                </a:cubicBezTo>
                <a:lnTo>
                  <a:pt x="5357113" y="5603555"/>
                </a:lnTo>
                <a:close/>
                <a:moveTo>
                  <a:pt x="1494130" y="5510388"/>
                </a:moveTo>
                <a:cubicBezTo>
                  <a:pt x="1499686" y="5510388"/>
                  <a:pt x="1503704" y="5511976"/>
                  <a:pt x="1506185" y="5515151"/>
                </a:cubicBezTo>
                <a:cubicBezTo>
                  <a:pt x="1509955" y="5520012"/>
                  <a:pt x="1512337" y="5529339"/>
                  <a:pt x="1513329" y="5543130"/>
                </a:cubicBezTo>
                <a:cubicBezTo>
                  <a:pt x="1513726" y="5548984"/>
                  <a:pt x="1513924" y="5569572"/>
                  <a:pt x="1513924" y="5604894"/>
                </a:cubicBezTo>
                <a:lnTo>
                  <a:pt x="1513329" y="5668890"/>
                </a:lnTo>
                <a:cubicBezTo>
                  <a:pt x="1512733" y="5680499"/>
                  <a:pt x="1510352" y="5689081"/>
                  <a:pt x="1506185" y="5694637"/>
                </a:cubicBezTo>
                <a:cubicBezTo>
                  <a:pt x="1503704" y="5697812"/>
                  <a:pt x="1499984" y="5699400"/>
                  <a:pt x="1495023" y="5699400"/>
                </a:cubicBezTo>
                <a:cubicBezTo>
                  <a:pt x="1490459" y="5699400"/>
                  <a:pt x="1486788" y="5698209"/>
                  <a:pt x="1484010" y="5695828"/>
                </a:cubicBezTo>
                <a:cubicBezTo>
                  <a:pt x="1481232" y="5693447"/>
                  <a:pt x="1479098" y="5688734"/>
                  <a:pt x="1477610" y="5681689"/>
                </a:cubicBezTo>
                <a:cubicBezTo>
                  <a:pt x="1475626" y="5671966"/>
                  <a:pt x="1474634" y="5652817"/>
                  <a:pt x="1474634" y="5624242"/>
                </a:cubicBezTo>
                <a:cubicBezTo>
                  <a:pt x="1474634" y="5571755"/>
                  <a:pt x="1475278" y="5541121"/>
                  <a:pt x="1476568" y="5532340"/>
                </a:cubicBezTo>
                <a:cubicBezTo>
                  <a:pt x="1477858" y="5523560"/>
                  <a:pt x="1480338" y="5517433"/>
                  <a:pt x="1484010" y="5513960"/>
                </a:cubicBezTo>
                <a:cubicBezTo>
                  <a:pt x="1486490" y="5511579"/>
                  <a:pt x="1489864" y="5510388"/>
                  <a:pt x="1494130" y="5510388"/>
                </a:cubicBezTo>
                <a:close/>
                <a:moveTo>
                  <a:pt x="6598339" y="5504286"/>
                </a:moveTo>
                <a:lnTo>
                  <a:pt x="6598339" y="5509793"/>
                </a:lnTo>
                <a:cubicBezTo>
                  <a:pt x="6607566" y="5509793"/>
                  <a:pt x="6613867" y="5510636"/>
                  <a:pt x="6617240" y="5512323"/>
                </a:cubicBezTo>
                <a:cubicBezTo>
                  <a:pt x="6620614" y="5514010"/>
                  <a:pt x="6622970" y="5516267"/>
                  <a:pt x="6624310" y="5519095"/>
                </a:cubicBezTo>
                <a:cubicBezTo>
                  <a:pt x="6625649" y="5521922"/>
                  <a:pt x="6626319" y="5528793"/>
                  <a:pt x="6626319" y="5539707"/>
                </a:cubicBezTo>
                <a:lnTo>
                  <a:pt x="6626319" y="5670676"/>
                </a:lnTo>
                <a:cubicBezTo>
                  <a:pt x="6626319" y="5681590"/>
                  <a:pt x="6625649" y="5688436"/>
                  <a:pt x="6624310" y="5691214"/>
                </a:cubicBezTo>
                <a:cubicBezTo>
                  <a:pt x="6622970" y="5693993"/>
                  <a:pt x="6620638" y="5696250"/>
                  <a:pt x="6617315" y="5697986"/>
                </a:cubicBezTo>
                <a:cubicBezTo>
                  <a:pt x="6613991" y="5699722"/>
                  <a:pt x="6607666" y="5700591"/>
                  <a:pt x="6598339" y="5700591"/>
                </a:cubicBezTo>
                <a:lnTo>
                  <a:pt x="6598339" y="5706097"/>
                </a:lnTo>
                <a:lnTo>
                  <a:pt x="6700882" y="5706097"/>
                </a:lnTo>
                <a:lnTo>
                  <a:pt x="6700882" y="5700591"/>
                </a:lnTo>
                <a:cubicBezTo>
                  <a:pt x="6691754" y="5700591"/>
                  <a:pt x="6685478" y="5699747"/>
                  <a:pt x="6682055" y="5698061"/>
                </a:cubicBezTo>
                <a:cubicBezTo>
                  <a:pt x="6678632" y="5696374"/>
                  <a:pt x="6676251" y="5694117"/>
                  <a:pt x="6674911" y="5691289"/>
                </a:cubicBezTo>
                <a:cubicBezTo>
                  <a:pt x="6673572" y="5688461"/>
                  <a:pt x="6672902" y="5681590"/>
                  <a:pt x="6672902" y="5670676"/>
                </a:cubicBezTo>
                <a:lnTo>
                  <a:pt x="6672902" y="5614717"/>
                </a:lnTo>
                <a:cubicBezTo>
                  <a:pt x="6695822" y="5614717"/>
                  <a:pt x="6712093" y="5613526"/>
                  <a:pt x="6721718" y="5611145"/>
                </a:cubicBezTo>
                <a:cubicBezTo>
                  <a:pt x="6736005" y="5607771"/>
                  <a:pt x="6747217" y="5601421"/>
                  <a:pt x="6755353" y="5592095"/>
                </a:cubicBezTo>
                <a:cubicBezTo>
                  <a:pt x="6763489" y="5582768"/>
                  <a:pt x="6767557" y="5571557"/>
                  <a:pt x="6767557" y="5558460"/>
                </a:cubicBezTo>
                <a:cubicBezTo>
                  <a:pt x="6767557" y="5542982"/>
                  <a:pt x="6761256" y="5530083"/>
                  <a:pt x="6748655" y="5519764"/>
                </a:cubicBezTo>
                <a:cubicBezTo>
                  <a:pt x="6736055" y="5509446"/>
                  <a:pt x="6715269" y="5504286"/>
                  <a:pt x="6686297" y="5504286"/>
                </a:cubicBezTo>
                <a:close/>
                <a:moveTo>
                  <a:pt x="5758502" y="5504286"/>
                </a:moveTo>
                <a:lnTo>
                  <a:pt x="5758502" y="5509793"/>
                </a:lnTo>
                <a:lnTo>
                  <a:pt x="5765200" y="5509793"/>
                </a:lnTo>
                <a:cubicBezTo>
                  <a:pt x="5770855" y="5509793"/>
                  <a:pt x="5775345" y="5510760"/>
                  <a:pt x="5778669" y="5512695"/>
                </a:cubicBezTo>
                <a:cubicBezTo>
                  <a:pt x="5781992" y="5514630"/>
                  <a:pt x="5784200" y="5516887"/>
                  <a:pt x="5785291" y="5519467"/>
                </a:cubicBezTo>
                <a:cubicBezTo>
                  <a:pt x="5786383" y="5522046"/>
                  <a:pt x="5786928" y="5528496"/>
                  <a:pt x="5786928" y="5538814"/>
                </a:cubicBezTo>
                <a:lnTo>
                  <a:pt x="5786928" y="5671569"/>
                </a:lnTo>
                <a:cubicBezTo>
                  <a:pt x="5786928" y="5681689"/>
                  <a:pt x="5786383" y="5687940"/>
                  <a:pt x="5785291" y="5690321"/>
                </a:cubicBezTo>
                <a:cubicBezTo>
                  <a:pt x="5783902" y="5693695"/>
                  <a:pt x="5781918" y="5696076"/>
                  <a:pt x="5779338" y="5697465"/>
                </a:cubicBezTo>
                <a:cubicBezTo>
                  <a:pt x="5775766" y="5699549"/>
                  <a:pt x="5771054" y="5700591"/>
                  <a:pt x="5765200" y="5700591"/>
                </a:cubicBezTo>
                <a:lnTo>
                  <a:pt x="5758502" y="5700591"/>
                </a:lnTo>
                <a:lnTo>
                  <a:pt x="5758502" y="5706097"/>
                </a:lnTo>
                <a:lnTo>
                  <a:pt x="5864021" y="5706097"/>
                </a:lnTo>
                <a:lnTo>
                  <a:pt x="5864021" y="5700591"/>
                </a:lnTo>
                <a:lnTo>
                  <a:pt x="5857324" y="5700591"/>
                </a:lnTo>
                <a:cubicBezTo>
                  <a:pt x="5851668" y="5700591"/>
                  <a:pt x="5847179" y="5699623"/>
                  <a:pt x="5843855" y="5697688"/>
                </a:cubicBezTo>
                <a:cubicBezTo>
                  <a:pt x="5840531" y="5695754"/>
                  <a:pt x="5838299" y="5693496"/>
                  <a:pt x="5837158" y="5690917"/>
                </a:cubicBezTo>
                <a:cubicBezTo>
                  <a:pt x="5836017" y="5688337"/>
                  <a:pt x="5835446" y="5681888"/>
                  <a:pt x="5835446" y="5671569"/>
                </a:cubicBezTo>
                <a:lnTo>
                  <a:pt x="5835446" y="5538814"/>
                </a:lnTo>
                <a:cubicBezTo>
                  <a:pt x="5835446" y="5528694"/>
                  <a:pt x="5835992" y="5522443"/>
                  <a:pt x="5837083" y="5520062"/>
                </a:cubicBezTo>
                <a:cubicBezTo>
                  <a:pt x="5838572" y="5516689"/>
                  <a:pt x="5840606" y="5514307"/>
                  <a:pt x="5843185" y="5512918"/>
                </a:cubicBezTo>
                <a:cubicBezTo>
                  <a:pt x="5846757" y="5510835"/>
                  <a:pt x="5851470" y="5509793"/>
                  <a:pt x="5857324" y="5509793"/>
                </a:cubicBezTo>
                <a:lnTo>
                  <a:pt x="5864021" y="5509793"/>
                </a:lnTo>
                <a:lnTo>
                  <a:pt x="5864021" y="5504286"/>
                </a:lnTo>
                <a:close/>
                <a:moveTo>
                  <a:pt x="5281806" y="5504286"/>
                </a:moveTo>
                <a:lnTo>
                  <a:pt x="5281806" y="5509793"/>
                </a:lnTo>
                <a:cubicBezTo>
                  <a:pt x="5291033" y="5509793"/>
                  <a:pt x="5297334" y="5510636"/>
                  <a:pt x="5300707" y="5512323"/>
                </a:cubicBezTo>
                <a:cubicBezTo>
                  <a:pt x="5304080" y="5514010"/>
                  <a:pt x="5306437" y="5516267"/>
                  <a:pt x="5307776" y="5519095"/>
                </a:cubicBezTo>
                <a:cubicBezTo>
                  <a:pt x="5309116" y="5521922"/>
                  <a:pt x="5309785" y="5528793"/>
                  <a:pt x="5309785" y="5539707"/>
                </a:cubicBezTo>
                <a:lnTo>
                  <a:pt x="5309785" y="5670676"/>
                </a:lnTo>
                <a:cubicBezTo>
                  <a:pt x="5309785" y="5681590"/>
                  <a:pt x="5309116" y="5688436"/>
                  <a:pt x="5307776" y="5691214"/>
                </a:cubicBezTo>
                <a:cubicBezTo>
                  <a:pt x="5306437" y="5693993"/>
                  <a:pt x="5304105" y="5696250"/>
                  <a:pt x="5300781" y="5697986"/>
                </a:cubicBezTo>
                <a:cubicBezTo>
                  <a:pt x="5297457" y="5699722"/>
                  <a:pt x="5291133" y="5700591"/>
                  <a:pt x="5281806" y="5700591"/>
                </a:cubicBezTo>
                <a:lnTo>
                  <a:pt x="5281806" y="5706097"/>
                </a:lnTo>
                <a:lnTo>
                  <a:pt x="5385092" y="5706097"/>
                </a:lnTo>
                <a:lnTo>
                  <a:pt x="5385092" y="5700591"/>
                </a:lnTo>
                <a:cubicBezTo>
                  <a:pt x="5375865" y="5700591"/>
                  <a:pt x="5369565" y="5699747"/>
                  <a:pt x="5366192" y="5698061"/>
                </a:cubicBezTo>
                <a:cubicBezTo>
                  <a:pt x="5362818" y="5696374"/>
                  <a:pt x="5360461" y="5694117"/>
                  <a:pt x="5359122" y="5691289"/>
                </a:cubicBezTo>
                <a:cubicBezTo>
                  <a:pt x="5357783" y="5688461"/>
                  <a:pt x="5357113" y="5681590"/>
                  <a:pt x="5357113" y="5670676"/>
                </a:cubicBezTo>
                <a:lnTo>
                  <a:pt x="5357113" y="5614121"/>
                </a:lnTo>
                <a:lnTo>
                  <a:pt x="5370359" y="5614121"/>
                </a:lnTo>
                <a:lnTo>
                  <a:pt x="5435396" y="5706097"/>
                </a:lnTo>
                <a:lnTo>
                  <a:pt x="5498946" y="5706097"/>
                </a:lnTo>
                <a:lnTo>
                  <a:pt x="5498946" y="5700591"/>
                </a:lnTo>
                <a:cubicBezTo>
                  <a:pt x="5493588" y="5700293"/>
                  <a:pt x="5488875" y="5698606"/>
                  <a:pt x="5484807" y="5695530"/>
                </a:cubicBezTo>
                <a:cubicBezTo>
                  <a:pt x="5482128" y="5693348"/>
                  <a:pt x="5477614" y="5687841"/>
                  <a:pt x="5471264" y="5679011"/>
                </a:cubicBezTo>
                <a:lnTo>
                  <a:pt x="5422746" y="5610698"/>
                </a:lnTo>
                <a:cubicBezTo>
                  <a:pt x="5435049" y="5607623"/>
                  <a:pt x="5444624" y="5603009"/>
                  <a:pt x="5451470" y="5596857"/>
                </a:cubicBezTo>
                <a:cubicBezTo>
                  <a:pt x="5462185" y="5587134"/>
                  <a:pt x="5467543" y="5574831"/>
                  <a:pt x="5467543" y="5559948"/>
                </a:cubicBezTo>
                <a:cubicBezTo>
                  <a:pt x="5467543" y="5547744"/>
                  <a:pt x="5463971" y="5537103"/>
                  <a:pt x="5456828" y="5528024"/>
                </a:cubicBezTo>
                <a:cubicBezTo>
                  <a:pt x="5449684" y="5518946"/>
                  <a:pt x="5440457" y="5512720"/>
                  <a:pt x="5429146" y="5509346"/>
                </a:cubicBezTo>
                <a:cubicBezTo>
                  <a:pt x="5417835" y="5505973"/>
                  <a:pt x="5399975" y="5504286"/>
                  <a:pt x="5375567" y="5504286"/>
                </a:cubicBezTo>
                <a:close/>
                <a:moveTo>
                  <a:pt x="4022869" y="5504286"/>
                </a:moveTo>
                <a:lnTo>
                  <a:pt x="4022869" y="5509793"/>
                </a:lnTo>
                <a:lnTo>
                  <a:pt x="4029566" y="5509793"/>
                </a:lnTo>
                <a:cubicBezTo>
                  <a:pt x="4035222" y="5509793"/>
                  <a:pt x="4039711" y="5510760"/>
                  <a:pt x="4043035" y="5512695"/>
                </a:cubicBezTo>
                <a:cubicBezTo>
                  <a:pt x="4046359" y="5514630"/>
                  <a:pt x="4048566" y="5516887"/>
                  <a:pt x="4049658" y="5519467"/>
                </a:cubicBezTo>
                <a:cubicBezTo>
                  <a:pt x="4050749" y="5522046"/>
                  <a:pt x="4051295" y="5528496"/>
                  <a:pt x="4051295" y="5538814"/>
                </a:cubicBezTo>
                <a:lnTo>
                  <a:pt x="4051295" y="5671569"/>
                </a:lnTo>
                <a:cubicBezTo>
                  <a:pt x="4051295" y="5681987"/>
                  <a:pt x="4050848" y="5688238"/>
                  <a:pt x="4049956" y="5690321"/>
                </a:cubicBezTo>
                <a:cubicBezTo>
                  <a:pt x="4048467" y="5693496"/>
                  <a:pt x="4046160" y="5696002"/>
                  <a:pt x="4043035" y="5697837"/>
                </a:cubicBezTo>
                <a:cubicBezTo>
                  <a:pt x="4039910" y="5699673"/>
                  <a:pt x="4035420" y="5700591"/>
                  <a:pt x="4029566" y="5700591"/>
                </a:cubicBezTo>
                <a:lnTo>
                  <a:pt x="4022869" y="5700591"/>
                </a:lnTo>
                <a:lnTo>
                  <a:pt x="4022869" y="5706097"/>
                </a:lnTo>
                <a:lnTo>
                  <a:pt x="4113207" y="5706097"/>
                </a:lnTo>
                <a:cubicBezTo>
                  <a:pt x="4126205" y="5706097"/>
                  <a:pt x="4135730" y="5705502"/>
                  <a:pt x="4141782" y="5704311"/>
                </a:cubicBezTo>
                <a:cubicBezTo>
                  <a:pt x="4155475" y="5701732"/>
                  <a:pt x="4167059" y="5698085"/>
                  <a:pt x="4176534" y="5693372"/>
                </a:cubicBezTo>
                <a:cubicBezTo>
                  <a:pt x="4186009" y="5688660"/>
                  <a:pt x="4194368" y="5682409"/>
                  <a:pt x="4201611" y="5674620"/>
                </a:cubicBezTo>
                <a:cubicBezTo>
                  <a:pt x="4208854" y="5666831"/>
                  <a:pt x="4214758" y="5656959"/>
                  <a:pt x="4219322" y="5645003"/>
                </a:cubicBezTo>
                <a:cubicBezTo>
                  <a:pt x="4223886" y="5633047"/>
                  <a:pt x="4226168" y="5619975"/>
                  <a:pt x="4226168" y="5605787"/>
                </a:cubicBezTo>
                <a:cubicBezTo>
                  <a:pt x="4226168" y="5585249"/>
                  <a:pt x="4221529" y="5566844"/>
                  <a:pt x="4212252" y="5550572"/>
                </a:cubicBezTo>
                <a:cubicBezTo>
                  <a:pt x="4202975" y="5534300"/>
                  <a:pt x="4189358" y="5522146"/>
                  <a:pt x="4171399" y="5514109"/>
                </a:cubicBezTo>
                <a:cubicBezTo>
                  <a:pt x="4156715" y="5507561"/>
                  <a:pt x="4137317" y="5504286"/>
                  <a:pt x="4113207" y="5504286"/>
                </a:cubicBezTo>
                <a:close/>
                <a:moveTo>
                  <a:pt x="3459554" y="5504286"/>
                </a:moveTo>
                <a:lnTo>
                  <a:pt x="3459554" y="5509793"/>
                </a:lnTo>
                <a:cubicBezTo>
                  <a:pt x="3465904" y="5510388"/>
                  <a:pt x="3470419" y="5512422"/>
                  <a:pt x="3473097" y="5515895"/>
                </a:cubicBezTo>
                <a:cubicBezTo>
                  <a:pt x="3475776" y="5519368"/>
                  <a:pt x="3480489" y="5529389"/>
                  <a:pt x="3487236" y="5545958"/>
                </a:cubicBezTo>
                <a:lnTo>
                  <a:pt x="3553613" y="5710711"/>
                </a:lnTo>
                <a:lnTo>
                  <a:pt x="3559120" y="5710711"/>
                </a:lnTo>
                <a:lnTo>
                  <a:pt x="3614187" y="5580635"/>
                </a:lnTo>
                <a:lnTo>
                  <a:pt x="3664193" y="5710711"/>
                </a:lnTo>
                <a:lnTo>
                  <a:pt x="3669997" y="5710711"/>
                </a:lnTo>
                <a:lnTo>
                  <a:pt x="3733249" y="5544172"/>
                </a:lnTo>
                <a:cubicBezTo>
                  <a:pt x="3738904" y="5529984"/>
                  <a:pt x="3742030" y="5522295"/>
                  <a:pt x="3742625" y="5521104"/>
                </a:cubicBezTo>
                <a:cubicBezTo>
                  <a:pt x="3744610" y="5517433"/>
                  <a:pt x="3746892" y="5514704"/>
                  <a:pt x="3749472" y="5512918"/>
                </a:cubicBezTo>
                <a:cubicBezTo>
                  <a:pt x="3752051" y="5511132"/>
                  <a:pt x="3755226" y="5510091"/>
                  <a:pt x="3758997" y="5509793"/>
                </a:cubicBezTo>
                <a:lnTo>
                  <a:pt x="3758997" y="5504286"/>
                </a:lnTo>
                <a:lnTo>
                  <a:pt x="3706609" y="5504286"/>
                </a:lnTo>
                <a:lnTo>
                  <a:pt x="3706609" y="5509793"/>
                </a:lnTo>
                <a:cubicBezTo>
                  <a:pt x="3714447" y="5509991"/>
                  <a:pt x="3719756" y="5511256"/>
                  <a:pt x="3722534" y="5513588"/>
                </a:cubicBezTo>
                <a:cubicBezTo>
                  <a:pt x="3725312" y="5515920"/>
                  <a:pt x="3726701" y="5519119"/>
                  <a:pt x="3726701" y="5523187"/>
                </a:cubicBezTo>
                <a:cubicBezTo>
                  <a:pt x="3726701" y="5525966"/>
                  <a:pt x="3726304" y="5528992"/>
                  <a:pt x="3725510" y="5532266"/>
                </a:cubicBezTo>
                <a:cubicBezTo>
                  <a:pt x="3724716" y="5535540"/>
                  <a:pt x="3722583" y="5541642"/>
                  <a:pt x="3719111" y="5550572"/>
                </a:cubicBezTo>
                <a:lnTo>
                  <a:pt x="3686219" y="5637041"/>
                </a:lnTo>
                <a:lnTo>
                  <a:pt x="3649459" y="5541493"/>
                </a:lnTo>
                <a:cubicBezTo>
                  <a:pt x="3644994" y="5529786"/>
                  <a:pt x="3642762" y="5522791"/>
                  <a:pt x="3642762" y="5520509"/>
                </a:cubicBezTo>
                <a:cubicBezTo>
                  <a:pt x="3642762" y="5518425"/>
                  <a:pt x="3643357" y="5516565"/>
                  <a:pt x="3644548" y="5514928"/>
                </a:cubicBezTo>
                <a:cubicBezTo>
                  <a:pt x="3645738" y="5513290"/>
                  <a:pt x="3647375" y="5512125"/>
                  <a:pt x="3649459" y="5511430"/>
                </a:cubicBezTo>
                <a:cubicBezTo>
                  <a:pt x="3652436" y="5510438"/>
                  <a:pt x="3657347" y="5509892"/>
                  <a:pt x="3664193" y="5509793"/>
                </a:cubicBezTo>
                <a:lnTo>
                  <a:pt x="3664193" y="5504286"/>
                </a:lnTo>
                <a:lnTo>
                  <a:pt x="3566413" y="5504286"/>
                </a:lnTo>
                <a:lnTo>
                  <a:pt x="3566413" y="5509793"/>
                </a:lnTo>
                <a:cubicBezTo>
                  <a:pt x="3572664" y="5509793"/>
                  <a:pt x="3577402" y="5510636"/>
                  <a:pt x="3580626" y="5512323"/>
                </a:cubicBezTo>
                <a:cubicBezTo>
                  <a:pt x="3583851" y="5514010"/>
                  <a:pt x="3586703" y="5516813"/>
                  <a:pt x="3589184" y="5520732"/>
                </a:cubicBezTo>
                <a:cubicBezTo>
                  <a:pt x="3591664" y="5524651"/>
                  <a:pt x="3595186" y="5532464"/>
                  <a:pt x="3599750" y="5544172"/>
                </a:cubicBezTo>
                <a:lnTo>
                  <a:pt x="3608085" y="5565603"/>
                </a:lnTo>
                <a:lnTo>
                  <a:pt x="3576384" y="5642101"/>
                </a:lnTo>
                <a:lnTo>
                  <a:pt x="3536796" y="5544172"/>
                </a:lnTo>
                <a:cubicBezTo>
                  <a:pt x="3531935" y="5531968"/>
                  <a:pt x="3529504" y="5523981"/>
                  <a:pt x="3529504" y="5520211"/>
                </a:cubicBezTo>
                <a:cubicBezTo>
                  <a:pt x="3529504" y="5517334"/>
                  <a:pt x="3530669" y="5514928"/>
                  <a:pt x="3533001" y="5512993"/>
                </a:cubicBezTo>
                <a:cubicBezTo>
                  <a:pt x="3535333" y="5511058"/>
                  <a:pt x="3540021" y="5509991"/>
                  <a:pt x="3547065" y="5509793"/>
                </a:cubicBezTo>
                <a:lnTo>
                  <a:pt x="3547065" y="5504286"/>
                </a:lnTo>
                <a:close/>
                <a:moveTo>
                  <a:pt x="2967975" y="5504286"/>
                </a:moveTo>
                <a:lnTo>
                  <a:pt x="2967975" y="5509793"/>
                </a:lnTo>
                <a:lnTo>
                  <a:pt x="2974672" y="5509793"/>
                </a:lnTo>
                <a:cubicBezTo>
                  <a:pt x="2980328" y="5509793"/>
                  <a:pt x="2984818" y="5510760"/>
                  <a:pt x="2988141" y="5512695"/>
                </a:cubicBezTo>
                <a:cubicBezTo>
                  <a:pt x="2991465" y="5514630"/>
                  <a:pt x="2993673" y="5516887"/>
                  <a:pt x="2994764" y="5519467"/>
                </a:cubicBezTo>
                <a:cubicBezTo>
                  <a:pt x="2995855" y="5522046"/>
                  <a:pt x="2996401" y="5528496"/>
                  <a:pt x="2996401" y="5538814"/>
                </a:cubicBezTo>
                <a:lnTo>
                  <a:pt x="2996401" y="5671569"/>
                </a:lnTo>
                <a:cubicBezTo>
                  <a:pt x="2996401" y="5681689"/>
                  <a:pt x="2995855" y="5687940"/>
                  <a:pt x="2994764" y="5690321"/>
                </a:cubicBezTo>
                <a:cubicBezTo>
                  <a:pt x="2993375" y="5693695"/>
                  <a:pt x="2991391" y="5696076"/>
                  <a:pt x="2988811" y="5697465"/>
                </a:cubicBezTo>
                <a:cubicBezTo>
                  <a:pt x="2985239" y="5699549"/>
                  <a:pt x="2980526" y="5700591"/>
                  <a:pt x="2974672" y="5700591"/>
                </a:cubicBezTo>
                <a:lnTo>
                  <a:pt x="2967975" y="5700591"/>
                </a:lnTo>
                <a:lnTo>
                  <a:pt x="2967975" y="5706097"/>
                </a:lnTo>
                <a:lnTo>
                  <a:pt x="3073494" y="5706097"/>
                </a:lnTo>
                <a:lnTo>
                  <a:pt x="3073494" y="5700591"/>
                </a:lnTo>
                <a:lnTo>
                  <a:pt x="3066797" y="5700591"/>
                </a:lnTo>
                <a:cubicBezTo>
                  <a:pt x="3061142" y="5700591"/>
                  <a:pt x="3056652" y="5699623"/>
                  <a:pt x="3053328" y="5697688"/>
                </a:cubicBezTo>
                <a:cubicBezTo>
                  <a:pt x="3050004" y="5695754"/>
                  <a:pt x="3047772" y="5693496"/>
                  <a:pt x="3046631" y="5690917"/>
                </a:cubicBezTo>
                <a:cubicBezTo>
                  <a:pt x="3045490" y="5688337"/>
                  <a:pt x="3044919" y="5681888"/>
                  <a:pt x="3044919" y="5671569"/>
                </a:cubicBezTo>
                <a:lnTo>
                  <a:pt x="3044919" y="5609061"/>
                </a:lnTo>
                <a:lnTo>
                  <a:pt x="3116208" y="5609061"/>
                </a:lnTo>
                <a:lnTo>
                  <a:pt x="3116208" y="5671569"/>
                </a:lnTo>
                <a:cubicBezTo>
                  <a:pt x="3116208" y="5681689"/>
                  <a:pt x="3115662" y="5687940"/>
                  <a:pt x="3114571" y="5690321"/>
                </a:cubicBezTo>
                <a:cubicBezTo>
                  <a:pt x="3113083" y="5693695"/>
                  <a:pt x="3111048" y="5696076"/>
                  <a:pt x="3108469" y="5697465"/>
                </a:cubicBezTo>
                <a:cubicBezTo>
                  <a:pt x="3104996" y="5699549"/>
                  <a:pt x="3100283" y="5700591"/>
                  <a:pt x="3094330" y="5700591"/>
                </a:cubicBezTo>
                <a:lnTo>
                  <a:pt x="3087782" y="5700591"/>
                </a:lnTo>
                <a:lnTo>
                  <a:pt x="3087782" y="5706097"/>
                </a:lnTo>
                <a:lnTo>
                  <a:pt x="3193152" y="5706097"/>
                </a:lnTo>
                <a:lnTo>
                  <a:pt x="3193152" y="5700591"/>
                </a:lnTo>
                <a:lnTo>
                  <a:pt x="3186604" y="5700591"/>
                </a:lnTo>
                <a:cubicBezTo>
                  <a:pt x="3180948" y="5700591"/>
                  <a:pt x="3176434" y="5699623"/>
                  <a:pt x="3173060" y="5697688"/>
                </a:cubicBezTo>
                <a:cubicBezTo>
                  <a:pt x="3169687" y="5695754"/>
                  <a:pt x="3167454" y="5693496"/>
                  <a:pt x="3166363" y="5690917"/>
                </a:cubicBezTo>
                <a:cubicBezTo>
                  <a:pt x="3165272" y="5688337"/>
                  <a:pt x="3164726" y="5681888"/>
                  <a:pt x="3164726" y="5671569"/>
                </a:cubicBezTo>
                <a:lnTo>
                  <a:pt x="3164726" y="5538814"/>
                </a:lnTo>
                <a:cubicBezTo>
                  <a:pt x="3164726" y="5528694"/>
                  <a:pt x="3165272" y="5522443"/>
                  <a:pt x="3166363" y="5520062"/>
                </a:cubicBezTo>
                <a:cubicBezTo>
                  <a:pt x="3167851" y="5516689"/>
                  <a:pt x="3169885" y="5514307"/>
                  <a:pt x="3172465" y="5512918"/>
                </a:cubicBezTo>
                <a:cubicBezTo>
                  <a:pt x="3175937" y="5510835"/>
                  <a:pt x="3180650" y="5509793"/>
                  <a:pt x="3186604" y="5509793"/>
                </a:cubicBezTo>
                <a:lnTo>
                  <a:pt x="3193152" y="5509793"/>
                </a:lnTo>
                <a:lnTo>
                  <a:pt x="3193152" y="5504286"/>
                </a:lnTo>
                <a:lnTo>
                  <a:pt x="3087782" y="5504286"/>
                </a:lnTo>
                <a:lnTo>
                  <a:pt x="3087782" y="5509793"/>
                </a:lnTo>
                <a:lnTo>
                  <a:pt x="3094330" y="5509793"/>
                </a:lnTo>
                <a:cubicBezTo>
                  <a:pt x="3099986" y="5509793"/>
                  <a:pt x="3104500" y="5510760"/>
                  <a:pt x="3107874" y="5512695"/>
                </a:cubicBezTo>
                <a:cubicBezTo>
                  <a:pt x="3111247" y="5514630"/>
                  <a:pt x="3113480" y="5516887"/>
                  <a:pt x="3114571" y="5519467"/>
                </a:cubicBezTo>
                <a:cubicBezTo>
                  <a:pt x="3115662" y="5522046"/>
                  <a:pt x="3116208" y="5528496"/>
                  <a:pt x="3116208" y="5538814"/>
                </a:cubicBezTo>
                <a:lnTo>
                  <a:pt x="3116208" y="5595964"/>
                </a:lnTo>
                <a:lnTo>
                  <a:pt x="3044919" y="5595964"/>
                </a:lnTo>
                <a:lnTo>
                  <a:pt x="3044919" y="5538814"/>
                </a:lnTo>
                <a:cubicBezTo>
                  <a:pt x="3044919" y="5528694"/>
                  <a:pt x="3045465" y="5522443"/>
                  <a:pt x="3046556" y="5520062"/>
                </a:cubicBezTo>
                <a:cubicBezTo>
                  <a:pt x="3048045" y="5516689"/>
                  <a:pt x="3050079" y="5514307"/>
                  <a:pt x="3052658" y="5512918"/>
                </a:cubicBezTo>
                <a:cubicBezTo>
                  <a:pt x="3056230" y="5510835"/>
                  <a:pt x="3060943" y="5509793"/>
                  <a:pt x="3066797" y="5509793"/>
                </a:cubicBezTo>
                <a:lnTo>
                  <a:pt x="3073494" y="5509793"/>
                </a:lnTo>
                <a:lnTo>
                  <a:pt x="3073494" y="5504286"/>
                </a:lnTo>
                <a:close/>
                <a:moveTo>
                  <a:pt x="2284110" y="5504286"/>
                </a:moveTo>
                <a:lnTo>
                  <a:pt x="2247945" y="5606085"/>
                </a:lnTo>
                <a:cubicBezTo>
                  <a:pt x="2253302" y="5605986"/>
                  <a:pt x="2257321" y="5605936"/>
                  <a:pt x="2260000" y="5605936"/>
                </a:cubicBezTo>
                <a:cubicBezTo>
                  <a:pt x="2286590" y="5605936"/>
                  <a:pt x="2308617" y="5611393"/>
                  <a:pt x="2326079" y="5622307"/>
                </a:cubicBezTo>
                <a:cubicBezTo>
                  <a:pt x="2343542" y="5633221"/>
                  <a:pt x="2352273" y="5647409"/>
                  <a:pt x="2352273" y="5664872"/>
                </a:cubicBezTo>
                <a:cubicBezTo>
                  <a:pt x="2352273" y="5673206"/>
                  <a:pt x="2349421" y="5680350"/>
                  <a:pt x="2343715" y="5686303"/>
                </a:cubicBezTo>
                <a:cubicBezTo>
                  <a:pt x="2338011" y="5692256"/>
                  <a:pt x="2331090" y="5695233"/>
                  <a:pt x="2322954" y="5695233"/>
                </a:cubicBezTo>
                <a:cubicBezTo>
                  <a:pt x="2319085" y="5695233"/>
                  <a:pt x="2315612" y="5694637"/>
                  <a:pt x="2312536" y="5693447"/>
                </a:cubicBezTo>
                <a:cubicBezTo>
                  <a:pt x="2308170" y="5691859"/>
                  <a:pt x="2302961" y="5688982"/>
                  <a:pt x="2296909" y="5684815"/>
                </a:cubicBezTo>
                <a:cubicBezTo>
                  <a:pt x="2287285" y="5678068"/>
                  <a:pt x="2280488" y="5673901"/>
                  <a:pt x="2276520" y="5672313"/>
                </a:cubicBezTo>
                <a:cubicBezTo>
                  <a:pt x="2272551" y="5670726"/>
                  <a:pt x="2268632" y="5669932"/>
                  <a:pt x="2264762" y="5669932"/>
                </a:cubicBezTo>
                <a:cubicBezTo>
                  <a:pt x="2260496" y="5669932"/>
                  <a:pt x="2256750" y="5671569"/>
                  <a:pt x="2253526" y="5674843"/>
                </a:cubicBezTo>
                <a:cubicBezTo>
                  <a:pt x="2250301" y="5678118"/>
                  <a:pt x="2248689" y="5681888"/>
                  <a:pt x="2248689" y="5686154"/>
                </a:cubicBezTo>
                <a:cubicBezTo>
                  <a:pt x="2248689" y="5691711"/>
                  <a:pt x="2251764" y="5696671"/>
                  <a:pt x="2257916" y="5701037"/>
                </a:cubicBezTo>
                <a:cubicBezTo>
                  <a:pt x="2266747" y="5707189"/>
                  <a:pt x="2279397" y="5710264"/>
                  <a:pt x="2295867" y="5710264"/>
                </a:cubicBezTo>
                <a:cubicBezTo>
                  <a:pt x="2311147" y="5710264"/>
                  <a:pt x="2325186" y="5707065"/>
                  <a:pt x="2337986" y="5700665"/>
                </a:cubicBezTo>
                <a:cubicBezTo>
                  <a:pt x="2350785" y="5694265"/>
                  <a:pt x="2360707" y="5685137"/>
                  <a:pt x="2367751" y="5673281"/>
                </a:cubicBezTo>
                <a:cubicBezTo>
                  <a:pt x="2374796" y="5661424"/>
                  <a:pt x="2378318" y="5649294"/>
                  <a:pt x="2378318" y="5636892"/>
                </a:cubicBezTo>
                <a:cubicBezTo>
                  <a:pt x="2378318" y="5617545"/>
                  <a:pt x="2370728" y="5601372"/>
                  <a:pt x="2355547" y="5588374"/>
                </a:cubicBezTo>
                <a:cubicBezTo>
                  <a:pt x="2337093" y="5572598"/>
                  <a:pt x="2310750" y="5564066"/>
                  <a:pt x="2276520" y="5562776"/>
                </a:cubicBezTo>
                <a:lnTo>
                  <a:pt x="2284110" y="5542684"/>
                </a:lnTo>
                <a:lnTo>
                  <a:pt x="2363584" y="5542684"/>
                </a:lnTo>
                <a:lnTo>
                  <a:pt x="2378616" y="5504286"/>
                </a:lnTo>
                <a:close/>
                <a:moveTo>
                  <a:pt x="6224036" y="5500119"/>
                </a:moveTo>
                <a:lnTo>
                  <a:pt x="6151855" y="5661151"/>
                </a:lnTo>
                <a:cubicBezTo>
                  <a:pt x="6145009" y="5676530"/>
                  <a:pt x="6139254" y="5686675"/>
                  <a:pt x="6134591" y="5691586"/>
                </a:cubicBezTo>
                <a:cubicBezTo>
                  <a:pt x="6129928" y="5696498"/>
                  <a:pt x="6123974" y="5699499"/>
                  <a:pt x="6116731" y="5700591"/>
                </a:cubicBezTo>
                <a:lnTo>
                  <a:pt x="6116731" y="5706097"/>
                </a:lnTo>
                <a:lnTo>
                  <a:pt x="6183853" y="5706097"/>
                </a:lnTo>
                <a:lnTo>
                  <a:pt x="6183853" y="5700591"/>
                </a:lnTo>
                <a:cubicBezTo>
                  <a:pt x="6173335" y="5699797"/>
                  <a:pt x="6166738" y="5698606"/>
                  <a:pt x="6164059" y="5697019"/>
                </a:cubicBezTo>
                <a:cubicBezTo>
                  <a:pt x="6159494" y="5694340"/>
                  <a:pt x="6157213" y="5690173"/>
                  <a:pt x="6157213" y="5684517"/>
                </a:cubicBezTo>
                <a:cubicBezTo>
                  <a:pt x="6157213" y="5680251"/>
                  <a:pt x="6158601" y="5674843"/>
                  <a:pt x="6161380" y="5668295"/>
                </a:cubicBezTo>
                <a:lnTo>
                  <a:pt x="6169863" y="5648650"/>
                </a:lnTo>
                <a:lnTo>
                  <a:pt x="6241152" y="5648650"/>
                </a:lnTo>
                <a:lnTo>
                  <a:pt x="6251867" y="5673802"/>
                </a:lnTo>
                <a:cubicBezTo>
                  <a:pt x="6254646" y="5680350"/>
                  <a:pt x="6256134" y="5684071"/>
                  <a:pt x="6256332" y="5684964"/>
                </a:cubicBezTo>
                <a:cubicBezTo>
                  <a:pt x="6256927" y="5686849"/>
                  <a:pt x="6257225" y="5688684"/>
                  <a:pt x="6257225" y="5690470"/>
                </a:cubicBezTo>
                <a:cubicBezTo>
                  <a:pt x="6257225" y="5693447"/>
                  <a:pt x="6256134" y="5695729"/>
                  <a:pt x="6253951" y="5697316"/>
                </a:cubicBezTo>
                <a:cubicBezTo>
                  <a:pt x="6250776" y="5699499"/>
                  <a:pt x="6245269" y="5700591"/>
                  <a:pt x="6237431" y="5700591"/>
                </a:cubicBezTo>
                <a:lnTo>
                  <a:pt x="6233413" y="5700591"/>
                </a:lnTo>
                <a:lnTo>
                  <a:pt x="6233413" y="5706097"/>
                </a:lnTo>
                <a:lnTo>
                  <a:pt x="6331044" y="5706097"/>
                </a:lnTo>
                <a:lnTo>
                  <a:pt x="6331044" y="5700591"/>
                </a:lnTo>
                <a:cubicBezTo>
                  <a:pt x="6324892" y="5700095"/>
                  <a:pt x="6320130" y="5698309"/>
                  <a:pt x="6316756" y="5695233"/>
                </a:cubicBezTo>
                <a:cubicBezTo>
                  <a:pt x="6312291" y="5691165"/>
                  <a:pt x="6306587" y="5681293"/>
                  <a:pt x="6299641" y="5665616"/>
                </a:cubicBezTo>
                <a:lnTo>
                  <a:pt x="6226864" y="5500119"/>
                </a:lnTo>
                <a:close/>
                <a:moveTo>
                  <a:pt x="4604787" y="5500119"/>
                </a:moveTo>
                <a:lnTo>
                  <a:pt x="4532605" y="5661151"/>
                </a:lnTo>
                <a:cubicBezTo>
                  <a:pt x="4525759" y="5676530"/>
                  <a:pt x="4520004" y="5686675"/>
                  <a:pt x="4515341" y="5691586"/>
                </a:cubicBezTo>
                <a:cubicBezTo>
                  <a:pt x="4510677" y="5696498"/>
                  <a:pt x="4504724" y="5699499"/>
                  <a:pt x="4497481" y="5700591"/>
                </a:cubicBezTo>
                <a:lnTo>
                  <a:pt x="4497481" y="5706097"/>
                </a:lnTo>
                <a:lnTo>
                  <a:pt x="4564603" y="5706097"/>
                </a:lnTo>
                <a:lnTo>
                  <a:pt x="4564603" y="5700591"/>
                </a:lnTo>
                <a:cubicBezTo>
                  <a:pt x="4554086" y="5699797"/>
                  <a:pt x="4547488" y="5698606"/>
                  <a:pt x="4544809" y="5697019"/>
                </a:cubicBezTo>
                <a:cubicBezTo>
                  <a:pt x="4540245" y="5694340"/>
                  <a:pt x="4537963" y="5690173"/>
                  <a:pt x="4537963" y="5684517"/>
                </a:cubicBezTo>
                <a:cubicBezTo>
                  <a:pt x="4537963" y="5680251"/>
                  <a:pt x="4539352" y="5674843"/>
                  <a:pt x="4542130" y="5668295"/>
                </a:cubicBezTo>
                <a:lnTo>
                  <a:pt x="4550613" y="5648650"/>
                </a:lnTo>
                <a:lnTo>
                  <a:pt x="4621902" y="5648650"/>
                </a:lnTo>
                <a:lnTo>
                  <a:pt x="4632617" y="5673802"/>
                </a:lnTo>
                <a:cubicBezTo>
                  <a:pt x="4635395" y="5680350"/>
                  <a:pt x="4636884" y="5684071"/>
                  <a:pt x="4637083" y="5684964"/>
                </a:cubicBezTo>
                <a:cubicBezTo>
                  <a:pt x="4637678" y="5686849"/>
                  <a:pt x="4637975" y="5688684"/>
                  <a:pt x="4637975" y="5690470"/>
                </a:cubicBezTo>
                <a:cubicBezTo>
                  <a:pt x="4637975" y="5693447"/>
                  <a:pt x="4636884" y="5695729"/>
                  <a:pt x="4634701" y="5697316"/>
                </a:cubicBezTo>
                <a:cubicBezTo>
                  <a:pt x="4631526" y="5699499"/>
                  <a:pt x="4626019" y="5700591"/>
                  <a:pt x="4618181" y="5700591"/>
                </a:cubicBezTo>
                <a:lnTo>
                  <a:pt x="4614163" y="5700591"/>
                </a:lnTo>
                <a:lnTo>
                  <a:pt x="4614163" y="5706097"/>
                </a:lnTo>
                <a:lnTo>
                  <a:pt x="4711795" y="5706097"/>
                </a:lnTo>
                <a:lnTo>
                  <a:pt x="4711795" y="5700591"/>
                </a:lnTo>
                <a:cubicBezTo>
                  <a:pt x="4705642" y="5700095"/>
                  <a:pt x="4700880" y="5698309"/>
                  <a:pt x="4697507" y="5695233"/>
                </a:cubicBezTo>
                <a:cubicBezTo>
                  <a:pt x="4693042" y="5691165"/>
                  <a:pt x="4687336" y="5681293"/>
                  <a:pt x="4680391" y="5665616"/>
                </a:cubicBezTo>
                <a:lnTo>
                  <a:pt x="4607614" y="5500119"/>
                </a:lnTo>
                <a:close/>
                <a:moveTo>
                  <a:pt x="1901324" y="5500119"/>
                </a:moveTo>
                <a:cubicBezTo>
                  <a:pt x="1887036" y="5500119"/>
                  <a:pt x="1874436" y="5504683"/>
                  <a:pt x="1863521" y="5513811"/>
                </a:cubicBezTo>
                <a:cubicBezTo>
                  <a:pt x="1852607" y="5522939"/>
                  <a:pt x="1844471" y="5537028"/>
                  <a:pt x="1839113" y="5556078"/>
                </a:cubicBezTo>
                <a:lnTo>
                  <a:pt x="1844620" y="5558013"/>
                </a:lnTo>
                <a:cubicBezTo>
                  <a:pt x="1853054" y="5542734"/>
                  <a:pt x="1864911" y="5535094"/>
                  <a:pt x="1880190" y="5535094"/>
                </a:cubicBezTo>
                <a:cubicBezTo>
                  <a:pt x="1889517" y="5535094"/>
                  <a:pt x="1897405" y="5538542"/>
                  <a:pt x="1903854" y="5545437"/>
                </a:cubicBezTo>
                <a:cubicBezTo>
                  <a:pt x="1910303" y="5552333"/>
                  <a:pt x="1913528" y="5560990"/>
                  <a:pt x="1913528" y="5571408"/>
                </a:cubicBezTo>
                <a:cubicBezTo>
                  <a:pt x="1913528" y="5585695"/>
                  <a:pt x="1909633" y="5600330"/>
                  <a:pt x="1901845" y="5615312"/>
                </a:cubicBezTo>
                <a:cubicBezTo>
                  <a:pt x="1894056" y="5630294"/>
                  <a:pt x="1871955" y="5659464"/>
                  <a:pt x="1835542" y="5702823"/>
                </a:cubicBezTo>
                <a:lnTo>
                  <a:pt x="1835542" y="5706097"/>
                </a:lnTo>
                <a:lnTo>
                  <a:pt x="1954306" y="5706097"/>
                </a:lnTo>
                <a:lnTo>
                  <a:pt x="1965618" y="5647757"/>
                </a:lnTo>
                <a:lnTo>
                  <a:pt x="1960260" y="5647757"/>
                </a:lnTo>
                <a:cubicBezTo>
                  <a:pt x="1956886" y="5654603"/>
                  <a:pt x="1954158" y="5659092"/>
                  <a:pt x="1952074" y="5661226"/>
                </a:cubicBezTo>
                <a:cubicBezTo>
                  <a:pt x="1949991" y="5663359"/>
                  <a:pt x="1947336" y="5664872"/>
                  <a:pt x="1944112" y="5665765"/>
                </a:cubicBezTo>
                <a:cubicBezTo>
                  <a:pt x="1940887" y="5666658"/>
                  <a:pt x="1933917" y="5667104"/>
                  <a:pt x="1923202" y="5667104"/>
                </a:cubicBezTo>
                <a:lnTo>
                  <a:pt x="1879595" y="5667104"/>
                </a:lnTo>
                <a:cubicBezTo>
                  <a:pt x="1913329" y="5634263"/>
                  <a:pt x="1935207" y="5608664"/>
                  <a:pt x="1945228" y="5590309"/>
                </a:cubicBezTo>
                <a:cubicBezTo>
                  <a:pt x="1952570" y="5576716"/>
                  <a:pt x="1956241" y="5563321"/>
                  <a:pt x="1956241" y="5550125"/>
                </a:cubicBezTo>
                <a:cubicBezTo>
                  <a:pt x="1956241" y="5542882"/>
                  <a:pt x="1953860" y="5535119"/>
                  <a:pt x="1949097" y="5526834"/>
                </a:cubicBezTo>
                <a:cubicBezTo>
                  <a:pt x="1944335" y="5518549"/>
                  <a:pt x="1937737" y="5512025"/>
                  <a:pt x="1929303" y="5507263"/>
                </a:cubicBezTo>
                <a:cubicBezTo>
                  <a:pt x="1920870" y="5502500"/>
                  <a:pt x="1911543" y="5500119"/>
                  <a:pt x="1901324" y="5500119"/>
                </a:cubicBezTo>
                <a:close/>
                <a:moveTo>
                  <a:pt x="1494577" y="5500119"/>
                </a:moveTo>
                <a:cubicBezTo>
                  <a:pt x="1483067" y="5500119"/>
                  <a:pt x="1472153" y="5504162"/>
                  <a:pt x="1461834" y="5512249"/>
                </a:cubicBezTo>
                <a:cubicBezTo>
                  <a:pt x="1451516" y="5520335"/>
                  <a:pt x="1443826" y="5531968"/>
                  <a:pt x="1438766" y="5547149"/>
                </a:cubicBezTo>
                <a:cubicBezTo>
                  <a:pt x="1432614" y="5565504"/>
                  <a:pt x="1429539" y="5585646"/>
                  <a:pt x="1429539" y="5607573"/>
                </a:cubicBezTo>
                <a:cubicBezTo>
                  <a:pt x="1429539" y="5623746"/>
                  <a:pt x="1431672" y="5639422"/>
                  <a:pt x="1435938" y="5654603"/>
                </a:cubicBezTo>
                <a:cubicBezTo>
                  <a:pt x="1439213" y="5665814"/>
                  <a:pt x="1443032" y="5674794"/>
                  <a:pt x="1447398" y="5681541"/>
                </a:cubicBezTo>
                <a:cubicBezTo>
                  <a:pt x="1453450" y="5690768"/>
                  <a:pt x="1460396" y="5697862"/>
                  <a:pt x="1468234" y="5702823"/>
                </a:cubicBezTo>
                <a:cubicBezTo>
                  <a:pt x="1476072" y="5707784"/>
                  <a:pt x="1484853" y="5710264"/>
                  <a:pt x="1494577" y="5710264"/>
                </a:cubicBezTo>
                <a:cubicBezTo>
                  <a:pt x="1503109" y="5710264"/>
                  <a:pt x="1510997" y="5708255"/>
                  <a:pt x="1518240" y="5704237"/>
                </a:cubicBezTo>
                <a:cubicBezTo>
                  <a:pt x="1525483" y="5700219"/>
                  <a:pt x="1531957" y="5694786"/>
                  <a:pt x="1537662" y="5687940"/>
                </a:cubicBezTo>
                <a:cubicBezTo>
                  <a:pt x="1543367" y="5681094"/>
                  <a:pt x="1547906" y="5672313"/>
                  <a:pt x="1551280" y="5661598"/>
                </a:cubicBezTo>
                <a:cubicBezTo>
                  <a:pt x="1556936" y="5644135"/>
                  <a:pt x="1559763" y="5625333"/>
                  <a:pt x="1559763" y="5605192"/>
                </a:cubicBezTo>
                <a:cubicBezTo>
                  <a:pt x="1559763" y="5583165"/>
                  <a:pt x="1556440" y="5562875"/>
                  <a:pt x="1549792" y="5544321"/>
                </a:cubicBezTo>
                <a:cubicBezTo>
                  <a:pt x="1545029" y="5530827"/>
                  <a:pt x="1537563" y="5520087"/>
                  <a:pt x="1527393" y="5512100"/>
                </a:cubicBezTo>
                <a:cubicBezTo>
                  <a:pt x="1517223" y="5504113"/>
                  <a:pt x="1506284" y="5500119"/>
                  <a:pt x="1494577" y="5500119"/>
                </a:cubicBezTo>
                <a:close/>
                <a:moveTo>
                  <a:pt x="1082174" y="5500119"/>
                </a:moveTo>
                <a:cubicBezTo>
                  <a:pt x="1067886" y="5500119"/>
                  <a:pt x="1055286" y="5504683"/>
                  <a:pt x="1044371" y="5513811"/>
                </a:cubicBezTo>
                <a:cubicBezTo>
                  <a:pt x="1033457" y="5522939"/>
                  <a:pt x="1025321" y="5537028"/>
                  <a:pt x="1019964" y="5556078"/>
                </a:cubicBezTo>
                <a:lnTo>
                  <a:pt x="1025470" y="5558013"/>
                </a:lnTo>
                <a:cubicBezTo>
                  <a:pt x="1033904" y="5542734"/>
                  <a:pt x="1045760" y="5535094"/>
                  <a:pt x="1061040" y="5535094"/>
                </a:cubicBezTo>
                <a:cubicBezTo>
                  <a:pt x="1070367" y="5535094"/>
                  <a:pt x="1078255" y="5538542"/>
                  <a:pt x="1084704" y="5545437"/>
                </a:cubicBezTo>
                <a:cubicBezTo>
                  <a:pt x="1091153" y="5552333"/>
                  <a:pt x="1094378" y="5560990"/>
                  <a:pt x="1094378" y="5571408"/>
                </a:cubicBezTo>
                <a:cubicBezTo>
                  <a:pt x="1094378" y="5585695"/>
                  <a:pt x="1090483" y="5600330"/>
                  <a:pt x="1082695" y="5615312"/>
                </a:cubicBezTo>
                <a:cubicBezTo>
                  <a:pt x="1074906" y="5630294"/>
                  <a:pt x="1052805" y="5659464"/>
                  <a:pt x="1016392" y="5702823"/>
                </a:cubicBezTo>
                <a:lnTo>
                  <a:pt x="1016392" y="5706097"/>
                </a:lnTo>
                <a:lnTo>
                  <a:pt x="1135157" y="5706097"/>
                </a:lnTo>
                <a:lnTo>
                  <a:pt x="1146467" y="5647757"/>
                </a:lnTo>
                <a:lnTo>
                  <a:pt x="1141110" y="5647757"/>
                </a:lnTo>
                <a:cubicBezTo>
                  <a:pt x="1137736" y="5654603"/>
                  <a:pt x="1135008" y="5659092"/>
                  <a:pt x="1132924" y="5661226"/>
                </a:cubicBezTo>
                <a:cubicBezTo>
                  <a:pt x="1130841" y="5663359"/>
                  <a:pt x="1128186" y="5664872"/>
                  <a:pt x="1124962" y="5665765"/>
                </a:cubicBezTo>
                <a:cubicBezTo>
                  <a:pt x="1121737" y="5666658"/>
                  <a:pt x="1114767" y="5667104"/>
                  <a:pt x="1104051" y="5667104"/>
                </a:cubicBezTo>
                <a:lnTo>
                  <a:pt x="1060445" y="5667104"/>
                </a:lnTo>
                <a:cubicBezTo>
                  <a:pt x="1094179" y="5634263"/>
                  <a:pt x="1116057" y="5608664"/>
                  <a:pt x="1126078" y="5590309"/>
                </a:cubicBezTo>
                <a:cubicBezTo>
                  <a:pt x="1133420" y="5576716"/>
                  <a:pt x="1137091" y="5563321"/>
                  <a:pt x="1137091" y="5550125"/>
                </a:cubicBezTo>
                <a:cubicBezTo>
                  <a:pt x="1137091" y="5542882"/>
                  <a:pt x="1134710" y="5535119"/>
                  <a:pt x="1129948" y="5526834"/>
                </a:cubicBezTo>
                <a:cubicBezTo>
                  <a:pt x="1125185" y="5518549"/>
                  <a:pt x="1118587" y="5512025"/>
                  <a:pt x="1110154" y="5507263"/>
                </a:cubicBezTo>
                <a:cubicBezTo>
                  <a:pt x="1101720" y="5502500"/>
                  <a:pt x="1092393" y="5500119"/>
                  <a:pt x="1082174" y="5500119"/>
                </a:cubicBezTo>
                <a:close/>
                <a:moveTo>
                  <a:pt x="4391546" y="4534830"/>
                </a:moveTo>
                <a:lnTo>
                  <a:pt x="4392917" y="4534830"/>
                </a:lnTo>
                <a:lnTo>
                  <a:pt x="4438180" y="4673362"/>
                </a:lnTo>
                <a:lnTo>
                  <a:pt x="4344911" y="4673362"/>
                </a:lnTo>
                <a:close/>
                <a:moveTo>
                  <a:pt x="2115071" y="4534830"/>
                </a:moveTo>
                <a:lnTo>
                  <a:pt x="2116442" y="4534830"/>
                </a:lnTo>
                <a:lnTo>
                  <a:pt x="2161705" y="4673362"/>
                </a:lnTo>
                <a:lnTo>
                  <a:pt x="2068436" y="4673362"/>
                </a:lnTo>
                <a:close/>
                <a:moveTo>
                  <a:pt x="3585045" y="4499168"/>
                </a:moveTo>
                <a:lnTo>
                  <a:pt x="3617278" y="4499168"/>
                </a:lnTo>
                <a:cubicBezTo>
                  <a:pt x="3660254" y="4499168"/>
                  <a:pt x="3681743" y="4518371"/>
                  <a:pt x="3681743" y="4556775"/>
                </a:cubicBezTo>
                <a:cubicBezTo>
                  <a:pt x="3681743" y="4580550"/>
                  <a:pt x="3675342" y="4596095"/>
                  <a:pt x="3662541" y="4603410"/>
                </a:cubicBezTo>
                <a:cubicBezTo>
                  <a:pt x="3649739" y="4610725"/>
                  <a:pt x="3634194" y="4614383"/>
                  <a:pt x="3615906" y="4614383"/>
                </a:cubicBezTo>
                <a:lnTo>
                  <a:pt x="3585045" y="4614383"/>
                </a:lnTo>
                <a:close/>
                <a:moveTo>
                  <a:pt x="4849813" y="4498482"/>
                </a:moveTo>
                <a:lnTo>
                  <a:pt x="4886160" y="4498482"/>
                </a:lnTo>
                <a:cubicBezTo>
                  <a:pt x="4905819" y="4498482"/>
                  <a:pt x="4920793" y="4503055"/>
                  <a:pt x="4931080" y="4512199"/>
                </a:cubicBezTo>
                <a:cubicBezTo>
                  <a:pt x="4941367" y="4521342"/>
                  <a:pt x="4946510" y="4536430"/>
                  <a:pt x="4946510" y="4557461"/>
                </a:cubicBezTo>
                <a:cubicBezTo>
                  <a:pt x="4946510" y="4579864"/>
                  <a:pt x="4940796" y="4594952"/>
                  <a:pt x="4929365" y="4602724"/>
                </a:cubicBezTo>
                <a:cubicBezTo>
                  <a:pt x="4917935" y="4610497"/>
                  <a:pt x="4903305" y="4614383"/>
                  <a:pt x="4885475" y="4614383"/>
                </a:cubicBezTo>
                <a:lnTo>
                  <a:pt x="4849813" y="4614383"/>
                </a:lnTo>
                <a:close/>
                <a:moveTo>
                  <a:pt x="1211263" y="4498482"/>
                </a:moveTo>
                <a:lnTo>
                  <a:pt x="1247610" y="4498482"/>
                </a:lnTo>
                <a:cubicBezTo>
                  <a:pt x="1267270" y="4498482"/>
                  <a:pt x="1282243" y="4503055"/>
                  <a:pt x="1292530" y="4512199"/>
                </a:cubicBezTo>
                <a:cubicBezTo>
                  <a:pt x="1302817" y="4521342"/>
                  <a:pt x="1307960" y="4536430"/>
                  <a:pt x="1307960" y="4557461"/>
                </a:cubicBezTo>
                <a:cubicBezTo>
                  <a:pt x="1307960" y="4579864"/>
                  <a:pt x="1302245" y="4594952"/>
                  <a:pt x="1290815" y="4602724"/>
                </a:cubicBezTo>
                <a:cubicBezTo>
                  <a:pt x="1279385" y="4610497"/>
                  <a:pt x="1264755" y="4614383"/>
                  <a:pt x="1246924" y="4614383"/>
                </a:cubicBezTo>
                <a:lnTo>
                  <a:pt x="1211263" y="4614383"/>
                </a:lnTo>
                <a:close/>
                <a:moveTo>
                  <a:pt x="4674248" y="4411386"/>
                </a:moveTo>
                <a:lnTo>
                  <a:pt x="4674248" y="4488881"/>
                </a:lnTo>
                <a:lnTo>
                  <a:pt x="4690707" y="4488881"/>
                </a:lnTo>
                <a:cubicBezTo>
                  <a:pt x="4703051" y="4488881"/>
                  <a:pt x="4711052" y="4490825"/>
                  <a:pt x="4714710" y="4494711"/>
                </a:cubicBezTo>
                <a:cubicBezTo>
                  <a:pt x="4718368" y="4498597"/>
                  <a:pt x="4720197" y="4506026"/>
                  <a:pt x="4720197" y="4516999"/>
                </a:cubicBezTo>
                <a:lnTo>
                  <a:pt x="4720197" y="4787204"/>
                </a:lnTo>
                <a:cubicBezTo>
                  <a:pt x="4720197" y="4796806"/>
                  <a:pt x="4718368" y="4803549"/>
                  <a:pt x="4714710" y="4807435"/>
                </a:cubicBezTo>
                <a:cubicBezTo>
                  <a:pt x="4711052" y="4811322"/>
                  <a:pt x="4703737" y="4813265"/>
                  <a:pt x="4692764" y="4813265"/>
                </a:cubicBezTo>
                <a:lnTo>
                  <a:pt x="4674248" y="4813265"/>
                </a:lnTo>
                <a:lnTo>
                  <a:pt x="4674248" y="4890760"/>
                </a:lnTo>
                <a:lnTo>
                  <a:pt x="4901933" y="4890760"/>
                </a:lnTo>
                <a:lnTo>
                  <a:pt x="4901933" y="4813265"/>
                </a:lnTo>
                <a:lnTo>
                  <a:pt x="4885475" y="4813265"/>
                </a:lnTo>
                <a:cubicBezTo>
                  <a:pt x="4871300" y="4813265"/>
                  <a:pt x="4861814" y="4811893"/>
                  <a:pt x="4857013" y="4809150"/>
                </a:cubicBezTo>
                <a:cubicBezTo>
                  <a:pt x="4852213" y="4806407"/>
                  <a:pt x="4849813" y="4799549"/>
                  <a:pt x="4849813" y="4788576"/>
                </a:cubicBezTo>
                <a:lnTo>
                  <a:pt x="4849813" y="4701479"/>
                </a:lnTo>
                <a:lnTo>
                  <a:pt x="4917706" y="4701479"/>
                </a:lnTo>
                <a:cubicBezTo>
                  <a:pt x="4956111" y="4701479"/>
                  <a:pt x="4986744" y="4693707"/>
                  <a:pt x="5009604" y="4678162"/>
                </a:cubicBezTo>
                <a:cubicBezTo>
                  <a:pt x="5032463" y="4662617"/>
                  <a:pt x="5048351" y="4643872"/>
                  <a:pt x="5057268" y="4621926"/>
                </a:cubicBezTo>
                <a:cubicBezTo>
                  <a:pt x="5066182" y="4599981"/>
                  <a:pt x="5070640" y="4577807"/>
                  <a:pt x="5070640" y="4555404"/>
                </a:cubicBezTo>
                <a:cubicBezTo>
                  <a:pt x="5070640" y="4459392"/>
                  <a:pt x="5013947" y="4411386"/>
                  <a:pt x="4900562" y="4411386"/>
                </a:cubicBezTo>
                <a:close/>
                <a:moveTo>
                  <a:pt x="3902038" y="4411386"/>
                </a:moveTo>
                <a:lnTo>
                  <a:pt x="3902038" y="4488881"/>
                </a:lnTo>
                <a:lnTo>
                  <a:pt x="3913696" y="4488881"/>
                </a:lnTo>
                <a:cubicBezTo>
                  <a:pt x="3928326" y="4488881"/>
                  <a:pt x="3937699" y="4490482"/>
                  <a:pt x="3941814" y="4493682"/>
                </a:cubicBezTo>
                <a:cubicBezTo>
                  <a:pt x="3945928" y="4496882"/>
                  <a:pt x="3947986" y="4503740"/>
                  <a:pt x="3947986" y="4514256"/>
                </a:cubicBezTo>
                <a:lnTo>
                  <a:pt x="3947986" y="4786518"/>
                </a:lnTo>
                <a:cubicBezTo>
                  <a:pt x="3947986" y="4797949"/>
                  <a:pt x="3945928" y="4805264"/>
                  <a:pt x="3941814" y="4808464"/>
                </a:cubicBezTo>
                <a:cubicBezTo>
                  <a:pt x="3937699" y="4811665"/>
                  <a:pt x="3928555" y="4813265"/>
                  <a:pt x="3914382" y="4813265"/>
                </a:cubicBezTo>
                <a:lnTo>
                  <a:pt x="3902038" y="4813265"/>
                </a:lnTo>
                <a:lnTo>
                  <a:pt x="3902038" y="4890760"/>
                </a:lnTo>
                <a:lnTo>
                  <a:pt x="4128351" y="4890760"/>
                </a:lnTo>
                <a:lnTo>
                  <a:pt x="4128351" y="4813265"/>
                </a:lnTo>
                <a:lnTo>
                  <a:pt x="4113949" y="4813265"/>
                </a:lnTo>
                <a:cubicBezTo>
                  <a:pt x="4101605" y="4813265"/>
                  <a:pt x="4093261" y="4811322"/>
                  <a:pt x="4088918" y="4807435"/>
                </a:cubicBezTo>
                <a:cubicBezTo>
                  <a:pt x="4084574" y="4803549"/>
                  <a:pt x="4082403" y="4797034"/>
                  <a:pt x="4082403" y="4787890"/>
                </a:cubicBezTo>
                <a:lnTo>
                  <a:pt x="4082403" y="4519057"/>
                </a:lnTo>
                <a:cubicBezTo>
                  <a:pt x="4082403" y="4506712"/>
                  <a:pt x="4084460" y="4498597"/>
                  <a:pt x="4088575" y="4494711"/>
                </a:cubicBezTo>
                <a:cubicBezTo>
                  <a:pt x="4092690" y="4490825"/>
                  <a:pt x="4100691" y="4488881"/>
                  <a:pt x="4112577" y="4488881"/>
                </a:cubicBezTo>
                <a:lnTo>
                  <a:pt x="4128351" y="4488881"/>
                </a:lnTo>
                <a:lnTo>
                  <a:pt x="4128351" y="4411386"/>
                </a:lnTo>
                <a:close/>
                <a:moveTo>
                  <a:pt x="3409480" y="4411386"/>
                </a:moveTo>
                <a:lnTo>
                  <a:pt x="3409480" y="4488881"/>
                </a:lnTo>
                <a:lnTo>
                  <a:pt x="3423882" y="4488881"/>
                </a:lnTo>
                <a:cubicBezTo>
                  <a:pt x="3435769" y="4488881"/>
                  <a:pt x="3443999" y="4490596"/>
                  <a:pt x="3448571" y="4494025"/>
                </a:cubicBezTo>
                <a:cubicBezTo>
                  <a:pt x="3453143" y="4497454"/>
                  <a:pt x="3455429" y="4504883"/>
                  <a:pt x="3455429" y="4516313"/>
                </a:cubicBezTo>
                <a:lnTo>
                  <a:pt x="3455429" y="4789262"/>
                </a:lnTo>
                <a:cubicBezTo>
                  <a:pt x="3455429" y="4798406"/>
                  <a:pt x="3453600" y="4804692"/>
                  <a:pt x="3449943" y="4808121"/>
                </a:cubicBezTo>
                <a:cubicBezTo>
                  <a:pt x="3446285" y="4811550"/>
                  <a:pt x="3438283" y="4813265"/>
                  <a:pt x="3425939" y="4813265"/>
                </a:cubicBezTo>
                <a:lnTo>
                  <a:pt x="3409480" y="4813265"/>
                </a:lnTo>
                <a:lnTo>
                  <a:pt x="3409480" y="4890760"/>
                </a:lnTo>
                <a:lnTo>
                  <a:pt x="3626193" y="4890760"/>
                </a:lnTo>
                <a:lnTo>
                  <a:pt x="3626193" y="4813265"/>
                </a:lnTo>
                <a:lnTo>
                  <a:pt x="3608362" y="4813265"/>
                </a:lnTo>
                <a:cubicBezTo>
                  <a:pt x="3599219" y="4813265"/>
                  <a:pt x="3593046" y="4812122"/>
                  <a:pt x="3589846" y="4809836"/>
                </a:cubicBezTo>
                <a:cubicBezTo>
                  <a:pt x="3586645" y="4807550"/>
                  <a:pt x="3585045" y="4803435"/>
                  <a:pt x="3585045" y="4797491"/>
                </a:cubicBezTo>
                <a:lnTo>
                  <a:pt x="3585045" y="4701479"/>
                </a:lnTo>
                <a:lnTo>
                  <a:pt x="3633737" y="4701479"/>
                </a:lnTo>
                <a:lnTo>
                  <a:pt x="3714661" y="4890760"/>
                </a:lnTo>
                <a:lnTo>
                  <a:pt x="3872396" y="4890760"/>
                </a:lnTo>
                <a:lnTo>
                  <a:pt x="3872396" y="4813265"/>
                </a:lnTo>
                <a:lnTo>
                  <a:pt x="3860737" y="4813265"/>
                </a:lnTo>
                <a:cubicBezTo>
                  <a:pt x="3847935" y="4813265"/>
                  <a:pt x="3838105" y="4810750"/>
                  <a:pt x="3831247" y="4805721"/>
                </a:cubicBezTo>
                <a:cubicBezTo>
                  <a:pt x="3824390" y="4800692"/>
                  <a:pt x="3817302" y="4791091"/>
                  <a:pt x="3809987" y="4776917"/>
                </a:cubicBezTo>
                <a:lnTo>
                  <a:pt x="3753752" y="4667189"/>
                </a:lnTo>
                <a:cubicBezTo>
                  <a:pt x="3788042" y="4641129"/>
                  <a:pt x="3805187" y="4603410"/>
                  <a:pt x="3805187" y="4554032"/>
                </a:cubicBezTo>
                <a:cubicBezTo>
                  <a:pt x="3805187" y="4528886"/>
                  <a:pt x="3800615" y="4506826"/>
                  <a:pt x="3791471" y="4487853"/>
                </a:cubicBezTo>
                <a:cubicBezTo>
                  <a:pt x="3782327" y="4468879"/>
                  <a:pt x="3770668" y="4453448"/>
                  <a:pt x="3756495" y="4441561"/>
                </a:cubicBezTo>
                <a:cubicBezTo>
                  <a:pt x="3742779" y="4430131"/>
                  <a:pt x="3726663" y="4422244"/>
                  <a:pt x="3708146" y="4417901"/>
                </a:cubicBezTo>
                <a:cubicBezTo>
                  <a:pt x="3689630" y="4413558"/>
                  <a:pt x="3666427" y="4411386"/>
                  <a:pt x="3638537" y="4411386"/>
                </a:cubicBezTo>
                <a:close/>
                <a:moveTo>
                  <a:pt x="2399145" y="4411386"/>
                </a:moveTo>
                <a:lnTo>
                  <a:pt x="2399145" y="4488881"/>
                </a:lnTo>
                <a:lnTo>
                  <a:pt x="2412175" y="4488881"/>
                </a:lnTo>
                <a:cubicBezTo>
                  <a:pt x="2424519" y="4488881"/>
                  <a:pt x="2433206" y="4490596"/>
                  <a:pt x="2438235" y="4494025"/>
                </a:cubicBezTo>
                <a:cubicBezTo>
                  <a:pt x="2443264" y="4497454"/>
                  <a:pt x="2445779" y="4504655"/>
                  <a:pt x="2445779" y="4515628"/>
                </a:cubicBezTo>
                <a:lnTo>
                  <a:pt x="2445779" y="4787890"/>
                </a:lnTo>
                <a:cubicBezTo>
                  <a:pt x="2445779" y="4798406"/>
                  <a:pt x="2443493" y="4805264"/>
                  <a:pt x="2438921" y="4808464"/>
                </a:cubicBezTo>
                <a:cubicBezTo>
                  <a:pt x="2434349" y="4811665"/>
                  <a:pt x="2424748" y="4813265"/>
                  <a:pt x="2410118" y="4813265"/>
                </a:cubicBezTo>
                <a:lnTo>
                  <a:pt x="2399145" y="4813265"/>
                </a:lnTo>
                <a:lnTo>
                  <a:pt x="2399145" y="4890760"/>
                </a:lnTo>
                <a:lnTo>
                  <a:pt x="2600084" y="4890760"/>
                </a:lnTo>
                <a:lnTo>
                  <a:pt x="2600084" y="4813265"/>
                </a:lnTo>
                <a:lnTo>
                  <a:pt x="2587053" y="4813265"/>
                </a:lnTo>
                <a:cubicBezTo>
                  <a:pt x="2573795" y="4813265"/>
                  <a:pt x="2564994" y="4811550"/>
                  <a:pt x="2560650" y="4808121"/>
                </a:cubicBezTo>
                <a:cubicBezTo>
                  <a:pt x="2556307" y="4804692"/>
                  <a:pt x="2554135" y="4798177"/>
                  <a:pt x="2554135" y="4788576"/>
                </a:cubicBezTo>
                <a:lnTo>
                  <a:pt x="2554135" y="4593809"/>
                </a:lnTo>
                <a:lnTo>
                  <a:pt x="2555507" y="4593809"/>
                </a:lnTo>
                <a:lnTo>
                  <a:pt x="2697468" y="4894875"/>
                </a:lnTo>
                <a:lnTo>
                  <a:pt x="2829141" y="4894875"/>
                </a:lnTo>
                <a:lnTo>
                  <a:pt x="2829141" y="4515628"/>
                </a:lnTo>
                <a:cubicBezTo>
                  <a:pt x="2829141" y="4504655"/>
                  <a:pt x="2831199" y="4497454"/>
                  <a:pt x="2835314" y="4494025"/>
                </a:cubicBezTo>
                <a:cubicBezTo>
                  <a:pt x="2839428" y="4490596"/>
                  <a:pt x="2847429" y="4488881"/>
                  <a:pt x="2859316" y="4488881"/>
                </a:cubicBezTo>
                <a:lnTo>
                  <a:pt x="2875775" y="4488881"/>
                </a:lnTo>
                <a:lnTo>
                  <a:pt x="2875775" y="4411386"/>
                </a:lnTo>
                <a:lnTo>
                  <a:pt x="2676894" y="4411386"/>
                </a:lnTo>
                <a:lnTo>
                  <a:pt x="2676894" y="4488881"/>
                </a:lnTo>
                <a:lnTo>
                  <a:pt x="2684437" y="4488881"/>
                </a:lnTo>
                <a:cubicBezTo>
                  <a:pt x="2699525" y="4488881"/>
                  <a:pt x="2709355" y="4490710"/>
                  <a:pt x="2713926" y="4494368"/>
                </a:cubicBezTo>
                <a:cubicBezTo>
                  <a:pt x="2718499" y="4498025"/>
                  <a:pt x="2720785" y="4506255"/>
                  <a:pt x="2720785" y="4519057"/>
                </a:cubicBezTo>
                <a:lnTo>
                  <a:pt x="2720785" y="4687077"/>
                </a:lnTo>
                <a:lnTo>
                  <a:pt x="2719413" y="4687077"/>
                </a:lnTo>
                <a:lnTo>
                  <a:pt x="2597341" y="4411386"/>
                </a:lnTo>
                <a:close/>
                <a:moveTo>
                  <a:pt x="1483373" y="4411386"/>
                </a:moveTo>
                <a:lnTo>
                  <a:pt x="1483373" y="4488881"/>
                </a:lnTo>
                <a:lnTo>
                  <a:pt x="1495031" y="4488881"/>
                </a:lnTo>
                <a:cubicBezTo>
                  <a:pt x="1510119" y="4488881"/>
                  <a:pt x="1519720" y="4490710"/>
                  <a:pt x="1523835" y="4494368"/>
                </a:cubicBezTo>
                <a:cubicBezTo>
                  <a:pt x="1527950" y="4498025"/>
                  <a:pt x="1530007" y="4505569"/>
                  <a:pt x="1530007" y="4516999"/>
                </a:cubicBezTo>
                <a:lnTo>
                  <a:pt x="1530007" y="4789262"/>
                </a:lnTo>
                <a:cubicBezTo>
                  <a:pt x="1530007" y="4798406"/>
                  <a:pt x="1527836" y="4804692"/>
                  <a:pt x="1523492" y="4808121"/>
                </a:cubicBezTo>
                <a:cubicBezTo>
                  <a:pt x="1519149" y="4811550"/>
                  <a:pt x="1511033" y="4813265"/>
                  <a:pt x="1499146" y="4813265"/>
                </a:cubicBezTo>
                <a:lnTo>
                  <a:pt x="1483373" y="4813265"/>
                </a:lnTo>
                <a:lnTo>
                  <a:pt x="1483373" y="4890760"/>
                </a:lnTo>
                <a:lnTo>
                  <a:pt x="1858506" y="4890760"/>
                </a:lnTo>
                <a:lnTo>
                  <a:pt x="1858506" y="4733712"/>
                </a:lnTo>
                <a:lnTo>
                  <a:pt x="1759750" y="4733712"/>
                </a:lnTo>
                <a:lnTo>
                  <a:pt x="1759750" y="4772802"/>
                </a:lnTo>
                <a:cubicBezTo>
                  <a:pt x="1759750" y="4781489"/>
                  <a:pt x="1758036" y="4787890"/>
                  <a:pt x="1754607" y="4792005"/>
                </a:cubicBezTo>
                <a:cubicBezTo>
                  <a:pt x="1751178" y="4796120"/>
                  <a:pt x="1742834" y="4798177"/>
                  <a:pt x="1729575" y="4798177"/>
                </a:cubicBezTo>
                <a:lnTo>
                  <a:pt x="1662367" y="4798177"/>
                </a:lnTo>
                <a:lnTo>
                  <a:pt x="1662367" y="4514256"/>
                </a:lnTo>
                <a:cubicBezTo>
                  <a:pt x="1662367" y="4504198"/>
                  <a:pt x="1664538" y="4497454"/>
                  <a:pt x="1668882" y="4494025"/>
                </a:cubicBezTo>
                <a:cubicBezTo>
                  <a:pt x="1673225" y="4490596"/>
                  <a:pt x="1681797" y="4488881"/>
                  <a:pt x="1694599" y="4488881"/>
                </a:cubicBezTo>
                <a:lnTo>
                  <a:pt x="1715173" y="4488881"/>
                </a:lnTo>
                <a:lnTo>
                  <a:pt x="1715173" y="4411386"/>
                </a:lnTo>
                <a:close/>
                <a:moveTo>
                  <a:pt x="1035698" y="4411386"/>
                </a:moveTo>
                <a:lnTo>
                  <a:pt x="1035698" y="4488881"/>
                </a:lnTo>
                <a:lnTo>
                  <a:pt x="1052157" y="4488881"/>
                </a:lnTo>
                <a:cubicBezTo>
                  <a:pt x="1064501" y="4488881"/>
                  <a:pt x="1072502" y="4490825"/>
                  <a:pt x="1076160" y="4494711"/>
                </a:cubicBezTo>
                <a:cubicBezTo>
                  <a:pt x="1079817" y="4498597"/>
                  <a:pt x="1081646" y="4506026"/>
                  <a:pt x="1081646" y="4516999"/>
                </a:cubicBezTo>
                <a:lnTo>
                  <a:pt x="1081646" y="4787204"/>
                </a:lnTo>
                <a:cubicBezTo>
                  <a:pt x="1081646" y="4796806"/>
                  <a:pt x="1079817" y="4803549"/>
                  <a:pt x="1076160" y="4807435"/>
                </a:cubicBezTo>
                <a:cubicBezTo>
                  <a:pt x="1072502" y="4811322"/>
                  <a:pt x="1065187" y="4813265"/>
                  <a:pt x="1054214" y="4813265"/>
                </a:cubicBezTo>
                <a:lnTo>
                  <a:pt x="1035698" y="4813265"/>
                </a:lnTo>
                <a:lnTo>
                  <a:pt x="1035698" y="4890760"/>
                </a:lnTo>
                <a:lnTo>
                  <a:pt x="1263383" y="4890760"/>
                </a:lnTo>
                <a:lnTo>
                  <a:pt x="1263383" y="4813265"/>
                </a:lnTo>
                <a:lnTo>
                  <a:pt x="1246924" y="4813265"/>
                </a:lnTo>
                <a:cubicBezTo>
                  <a:pt x="1232751" y="4813265"/>
                  <a:pt x="1223264" y="4811893"/>
                  <a:pt x="1218463" y="4809150"/>
                </a:cubicBezTo>
                <a:cubicBezTo>
                  <a:pt x="1213663" y="4806407"/>
                  <a:pt x="1211263" y="4799549"/>
                  <a:pt x="1211263" y="4788576"/>
                </a:cubicBezTo>
                <a:lnTo>
                  <a:pt x="1211263" y="4701479"/>
                </a:lnTo>
                <a:lnTo>
                  <a:pt x="1279157" y="4701479"/>
                </a:lnTo>
                <a:cubicBezTo>
                  <a:pt x="1317562" y="4701479"/>
                  <a:pt x="1348194" y="4693707"/>
                  <a:pt x="1371054" y="4678162"/>
                </a:cubicBezTo>
                <a:cubicBezTo>
                  <a:pt x="1393914" y="4662617"/>
                  <a:pt x="1409802" y="4643872"/>
                  <a:pt x="1418717" y="4621926"/>
                </a:cubicBezTo>
                <a:cubicBezTo>
                  <a:pt x="1427633" y="4599981"/>
                  <a:pt x="1432090" y="4577807"/>
                  <a:pt x="1432090" y="4555404"/>
                </a:cubicBezTo>
                <a:cubicBezTo>
                  <a:pt x="1432090" y="4459392"/>
                  <a:pt x="1375397" y="4411386"/>
                  <a:pt x="1262012" y="4411386"/>
                </a:cubicBezTo>
                <a:close/>
                <a:moveTo>
                  <a:pt x="4334624" y="4405899"/>
                </a:moveTo>
                <a:lnTo>
                  <a:pt x="4207751" y="4773488"/>
                </a:lnTo>
                <a:cubicBezTo>
                  <a:pt x="4203636" y="4785833"/>
                  <a:pt x="4199978" y="4794520"/>
                  <a:pt x="4196778" y="4799549"/>
                </a:cubicBezTo>
                <a:cubicBezTo>
                  <a:pt x="4193578" y="4804578"/>
                  <a:pt x="4189464" y="4808121"/>
                  <a:pt x="4184435" y="4810179"/>
                </a:cubicBezTo>
                <a:cubicBezTo>
                  <a:pt x="4179405" y="4812236"/>
                  <a:pt x="4171861" y="4813265"/>
                  <a:pt x="4161803" y="4813265"/>
                </a:cubicBezTo>
                <a:lnTo>
                  <a:pt x="4157688" y="4813265"/>
                </a:lnTo>
                <a:lnTo>
                  <a:pt x="4157688" y="4890760"/>
                </a:lnTo>
                <a:lnTo>
                  <a:pt x="4349027" y="4890760"/>
                </a:lnTo>
                <a:lnTo>
                  <a:pt x="4349027" y="4813265"/>
                </a:lnTo>
                <a:cubicBezTo>
                  <a:pt x="4338511" y="4813265"/>
                  <a:pt x="4330623" y="4812122"/>
                  <a:pt x="4325367" y="4809836"/>
                </a:cubicBezTo>
                <a:cubicBezTo>
                  <a:pt x="4320108" y="4807550"/>
                  <a:pt x="4317479" y="4803664"/>
                  <a:pt x="4317479" y="4798177"/>
                </a:cubicBezTo>
                <a:cubicBezTo>
                  <a:pt x="4317479" y="4792233"/>
                  <a:pt x="4318965" y="4785147"/>
                  <a:pt x="4321938" y="4776917"/>
                </a:cubicBezTo>
                <a:cubicBezTo>
                  <a:pt x="4324909" y="4768688"/>
                  <a:pt x="4326624" y="4763658"/>
                  <a:pt x="4327080" y="4761830"/>
                </a:cubicBezTo>
                <a:lnTo>
                  <a:pt x="4454639" y="4761830"/>
                </a:lnTo>
                <a:cubicBezTo>
                  <a:pt x="4461497" y="4781032"/>
                  <a:pt x="4464926" y="4793834"/>
                  <a:pt x="4464926" y="4800234"/>
                </a:cubicBezTo>
                <a:cubicBezTo>
                  <a:pt x="4464926" y="4808921"/>
                  <a:pt x="4458296" y="4813265"/>
                  <a:pt x="4445038" y="4813265"/>
                </a:cubicBezTo>
                <a:lnTo>
                  <a:pt x="4429265" y="4813265"/>
                </a:lnTo>
                <a:lnTo>
                  <a:pt x="4429265" y="4890760"/>
                </a:lnTo>
                <a:lnTo>
                  <a:pt x="4646664" y="4890760"/>
                </a:lnTo>
                <a:lnTo>
                  <a:pt x="4646664" y="4813265"/>
                </a:lnTo>
                <a:lnTo>
                  <a:pt x="4637062" y="4813265"/>
                </a:lnTo>
                <a:cubicBezTo>
                  <a:pt x="4628832" y="4813265"/>
                  <a:pt x="4622317" y="4811779"/>
                  <a:pt x="4617517" y="4808807"/>
                </a:cubicBezTo>
                <a:cubicBezTo>
                  <a:pt x="4612717" y="4805835"/>
                  <a:pt x="4608487" y="4800692"/>
                  <a:pt x="4604829" y="4793376"/>
                </a:cubicBezTo>
                <a:cubicBezTo>
                  <a:pt x="4601171" y="4786061"/>
                  <a:pt x="4596600" y="4774174"/>
                  <a:pt x="4591113" y="4757715"/>
                </a:cubicBezTo>
                <a:lnTo>
                  <a:pt x="4473156" y="4405899"/>
                </a:lnTo>
                <a:close/>
                <a:moveTo>
                  <a:pt x="2058149" y="4405899"/>
                </a:moveTo>
                <a:lnTo>
                  <a:pt x="1931276" y="4773488"/>
                </a:lnTo>
                <a:cubicBezTo>
                  <a:pt x="1927161" y="4785833"/>
                  <a:pt x="1923504" y="4794520"/>
                  <a:pt x="1920304" y="4799549"/>
                </a:cubicBezTo>
                <a:cubicBezTo>
                  <a:pt x="1917103" y="4804578"/>
                  <a:pt x="1912988" y="4808121"/>
                  <a:pt x="1907959" y="4810179"/>
                </a:cubicBezTo>
                <a:cubicBezTo>
                  <a:pt x="1902930" y="4812236"/>
                  <a:pt x="1895386" y="4813265"/>
                  <a:pt x="1885328" y="4813265"/>
                </a:cubicBezTo>
                <a:lnTo>
                  <a:pt x="1881213" y="4813265"/>
                </a:lnTo>
                <a:lnTo>
                  <a:pt x="1881213" y="4890760"/>
                </a:lnTo>
                <a:lnTo>
                  <a:pt x="2072551" y="4890760"/>
                </a:lnTo>
                <a:lnTo>
                  <a:pt x="2072551" y="4813265"/>
                </a:lnTo>
                <a:cubicBezTo>
                  <a:pt x="2062036" y="4813265"/>
                  <a:pt x="2054149" y="4812122"/>
                  <a:pt x="2048891" y="4809836"/>
                </a:cubicBezTo>
                <a:cubicBezTo>
                  <a:pt x="2043633" y="4807550"/>
                  <a:pt x="2041004" y="4803664"/>
                  <a:pt x="2041004" y="4798177"/>
                </a:cubicBezTo>
                <a:cubicBezTo>
                  <a:pt x="2041004" y="4792233"/>
                  <a:pt x="2042490" y="4785147"/>
                  <a:pt x="2045462" y="4776917"/>
                </a:cubicBezTo>
                <a:cubicBezTo>
                  <a:pt x="2048434" y="4768688"/>
                  <a:pt x="2050148" y="4763658"/>
                  <a:pt x="2050606" y="4761830"/>
                </a:cubicBezTo>
                <a:lnTo>
                  <a:pt x="2178165" y="4761830"/>
                </a:lnTo>
                <a:cubicBezTo>
                  <a:pt x="2185023" y="4781032"/>
                  <a:pt x="2188452" y="4793834"/>
                  <a:pt x="2188452" y="4800234"/>
                </a:cubicBezTo>
                <a:cubicBezTo>
                  <a:pt x="2188452" y="4808921"/>
                  <a:pt x="2181822" y="4813265"/>
                  <a:pt x="2168563" y="4813265"/>
                </a:cubicBezTo>
                <a:lnTo>
                  <a:pt x="2152790" y="4813265"/>
                </a:lnTo>
                <a:lnTo>
                  <a:pt x="2152790" y="4890760"/>
                </a:lnTo>
                <a:lnTo>
                  <a:pt x="2370189" y="4890760"/>
                </a:lnTo>
                <a:lnTo>
                  <a:pt x="2370189" y="4813265"/>
                </a:lnTo>
                <a:lnTo>
                  <a:pt x="2360587" y="4813265"/>
                </a:lnTo>
                <a:cubicBezTo>
                  <a:pt x="2352358" y="4813265"/>
                  <a:pt x="2345843" y="4811779"/>
                  <a:pt x="2341042" y="4808807"/>
                </a:cubicBezTo>
                <a:cubicBezTo>
                  <a:pt x="2336241" y="4805835"/>
                  <a:pt x="2332013" y="4800692"/>
                  <a:pt x="2328355" y="4793376"/>
                </a:cubicBezTo>
                <a:cubicBezTo>
                  <a:pt x="2324697" y="4786061"/>
                  <a:pt x="2320125" y="4774174"/>
                  <a:pt x="2314639" y="4757715"/>
                </a:cubicBezTo>
                <a:lnTo>
                  <a:pt x="2196681" y="4405899"/>
                </a:lnTo>
                <a:close/>
                <a:moveTo>
                  <a:pt x="5117122" y="4395613"/>
                </a:moveTo>
                <a:cubicBezTo>
                  <a:pt x="5145469" y="4445447"/>
                  <a:pt x="5167414" y="4498711"/>
                  <a:pt x="5182959" y="4555404"/>
                </a:cubicBezTo>
                <a:cubicBezTo>
                  <a:pt x="5198503" y="4612097"/>
                  <a:pt x="5206276" y="4668332"/>
                  <a:pt x="5206276" y="4724111"/>
                </a:cubicBezTo>
                <a:cubicBezTo>
                  <a:pt x="5206276" y="4784461"/>
                  <a:pt x="5199075" y="4839668"/>
                  <a:pt x="5184673" y="4889731"/>
                </a:cubicBezTo>
                <a:cubicBezTo>
                  <a:pt x="5170272" y="4939795"/>
                  <a:pt x="5147754" y="4994773"/>
                  <a:pt x="5117122" y="5054666"/>
                </a:cubicBezTo>
                <a:lnTo>
                  <a:pt x="5221364" y="5054666"/>
                </a:lnTo>
                <a:cubicBezTo>
                  <a:pt x="5259769" y="4999345"/>
                  <a:pt x="5288458" y="4945510"/>
                  <a:pt x="5307431" y="4893160"/>
                </a:cubicBezTo>
                <a:cubicBezTo>
                  <a:pt x="5326406" y="4840811"/>
                  <a:pt x="5335892" y="4785604"/>
                  <a:pt x="5335892" y="4727540"/>
                </a:cubicBezTo>
                <a:cubicBezTo>
                  <a:pt x="5335892" y="4612325"/>
                  <a:pt x="5297716" y="4501683"/>
                  <a:pt x="5221364" y="4395613"/>
                </a:cubicBezTo>
                <a:close/>
                <a:moveTo>
                  <a:pt x="3249841" y="4395613"/>
                </a:moveTo>
                <a:cubicBezTo>
                  <a:pt x="3211437" y="4450934"/>
                  <a:pt x="3182747" y="4504769"/>
                  <a:pt x="3163774" y="4557118"/>
                </a:cubicBezTo>
                <a:cubicBezTo>
                  <a:pt x="3144800" y="4609468"/>
                  <a:pt x="3135313" y="4664675"/>
                  <a:pt x="3135313" y="4722739"/>
                </a:cubicBezTo>
                <a:cubicBezTo>
                  <a:pt x="3135313" y="4837954"/>
                  <a:pt x="3173489" y="4948596"/>
                  <a:pt x="3249841" y="5054666"/>
                </a:cubicBezTo>
                <a:lnTo>
                  <a:pt x="3354083" y="5054666"/>
                </a:lnTo>
                <a:cubicBezTo>
                  <a:pt x="3325737" y="5004832"/>
                  <a:pt x="3303791" y="4951568"/>
                  <a:pt x="3288246" y="4894875"/>
                </a:cubicBezTo>
                <a:cubicBezTo>
                  <a:pt x="3272701" y="4838182"/>
                  <a:pt x="3264929" y="4781947"/>
                  <a:pt x="3264929" y="4726168"/>
                </a:cubicBezTo>
                <a:cubicBezTo>
                  <a:pt x="3264929" y="4665818"/>
                  <a:pt x="3272130" y="4610611"/>
                  <a:pt x="3286532" y="4560547"/>
                </a:cubicBezTo>
                <a:cubicBezTo>
                  <a:pt x="3300933" y="4510484"/>
                  <a:pt x="3323451" y="4455506"/>
                  <a:pt x="3354083" y="4395613"/>
                </a:cubicBezTo>
                <a:close/>
                <a:moveTo>
                  <a:pt x="7010920" y="3715680"/>
                </a:moveTo>
                <a:lnTo>
                  <a:pt x="7012292" y="3715680"/>
                </a:lnTo>
                <a:lnTo>
                  <a:pt x="7057554" y="3854212"/>
                </a:lnTo>
                <a:lnTo>
                  <a:pt x="6964286" y="3854212"/>
                </a:lnTo>
                <a:close/>
                <a:moveTo>
                  <a:pt x="2632545" y="3680018"/>
                </a:moveTo>
                <a:lnTo>
                  <a:pt x="2664778" y="3680018"/>
                </a:lnTo>
                <a:cubicBezTo>
                  <a:pt x="2707755" y="3680018"/>
                  <a:pt x="2729243" y="3699221"/>
                  <a:pt x="2729243" y="3737626"/>
                </a:cubicBezTo>
                <a:cubicBezTo>
                  <a:pt x="2729243" y="3761400"/>
                  <a:pt x="2722843" y="3776945"/>
                  <a:pt x="2710041" y="3784260"/>
                </a:cubicBezTo>
                <a:cubicBezTo>
                  <a:pt x="2697240" y="3791575"/>
                  <a:pt x="2681695" y="3795233"/>
                  <a:pt x="2663406" y="3795233"/>
                </a:cubicBezTo>
                <a:lnTo>
                  <a:pt x="2632545" y="3795233"/>
                </a:lnTo>
                <a:close/>
                <a:moveTo>
                  <a:pt x="2182813" y="3679333"/>
                </a:moveTo>
                <a:lnTo>
                  <a:pt x="2219161" y="3679333"/>
                </a:lnTo>
                <a:cubicBezTo>
                  <a:pt x="2238820" y="3679333"/>
                  <a:pt x="2253793" y="3683905"/>
                  <a:pt x="2264080" y="3693049"/>
                </a:cubicBezTo>
                <a:cubicBezTo>
                  <a:pt x="2274367" y="3702193"/>
                  <a:pt x="2279511" y="3717280"/>
                  <a:pt x="2279511" y="3738311"/>
                </a:cubicBezTo>
                <a:cubicBezTo>
                  <a:pt x="2279511" y="3760714"/>
                  <a:pt x="2273796" y="3775802"/>
                  <a:pt x="2262366" y="3783574"/>
                </a:cubicBezTo>
                <a:cubicBezTo>
                  <a:pt x="2250936" y="3791347"/>
                  <a:pt x="2236306" y="3795233"/>
                  <a:pt x="2218475" y="3795233"/>
                </a:cubicBezTo>
                <a:lnTo>
                  <a:pt x="2182813" y="3795233"/>
                </a:lnTo>
                <a:close/>
                <a:moveTo>
                  <a:pt x="8781503" y="3671103"/>
                </a:moveTo>
                <a:cubicBezTo>
                  <a:pt x="8850540" y="3671103"/>
                  <a:pt x="8885059" y="3722767"/>
                  <a:pt x="8885059" y="3826094"/>
                </a:cubicBezTo>
                <a:cubicBezTo>
                  <a:pt x="8885059" y="3882329"/>
                  <a:pt x="8876829" y="3924277"/>
                  <a:pt x="8860370" y="3951938"/>
                </a:cubicBezTo>
                <a:cubicBezTo>
                  <a:pt x="8843911" y="3979599"/>
                  <a:pt x="8817394" y="3993429"/>
                  <a:pt x="8780818" y="3993429"/>
                </a:cubicBezTo>
                <a:cubicBezTo>
                  <a:pt x="8745614" y="3993429"/>
                  <a:pt x="8719096" y="3980170"/>
                  <a:pt x="8701264" y="3953653"/>
                </a:cubicBezTo>
                <a:cubicBezTo>
                  <a:pt x="8683434" y="3927135"/>
                  <a:pt x="8674518" y="3887816"/>
                  <a:pt x="8674518" y="3835695"/>
                </a:cubicBezTo>
                <a:cubicBezTo>
                  <a:pt x="8674518" y="3783574"/>
                  <a:pt x="8683662" y="3743112"/>
                  <a:pt x="8701950" y="3714308"/>
                </a:cubicBezTo>
                <a:cubicBezTo>
                  <a:pt x="8720239" y="3685505"/>
                  <a:pt x="8746756" y="3671103"/>
                  <a:pt x="8781503" y="3671103"/>
                </a:cubicBezTo>
                <a:close/>
                <a:moveTo>
                  <a:pt x="3199855" y="3671103"/>
                </a:moveTo>
                <a:cubicBezTo>
                  <a:pt x="3268892" y="3671103"/>
                  <a:pt x="3303410" y="3722767"/>
                  <a:pt x="3303410" y="3826094"/>
                </a:cubicBezTo>
                <a:cubicBezTo>
                  <a:pt x="3303410" y="3882329"/>
                  <a:pt x="3295181" y="3924277"/>
                  <a:pt x="3278722" y="3951938"/>
                </a:cubicBezTo>
                <a:cubicBezTo>
                  <a:pt x="3262262" y="3979599"/>
                  <a:pt x="3235744" y="3993429"/>
                  <a:pt x="3199169" y="3993429"/>
                </a:cubicBezTo>
                <a:cubicBezTo>
                  <a:pt x="3163964" y="3993429"/>
                  <a:pt x="3137447" y="3980170"/>
                  <a:pt x="3119616" y="3953653"/>
                </a:cubicBezTo>
                <a:cubicBezTo>
                  <a:pt x="3101785" y="3927135"/>
                  <a:pt x="3092870" y="3887816"/>
                  <a:pt x="3092870" y="3835695"/>
                </a:cubicBezTo>
                <a:cubicBezTo>
                  <a:pt x="3092870" y="3783574"/>
                  <a:pt x="3102013" y="3743112"/>
                  <a:pt x="3120302" y="3714308"/>
                </a:cubicBezTo>
                <a:cubicBezTo>
                  <a:pt x="3138590" y="3685505"/>
                  <a:pt x="3165107" y="3671103"/>
                  <a:pt x="3199855" y="3671103"/>
                </a:cubicBezTo>
                <a:close/>
                <a:moveTo>
                  <a:pt x="9085694" y="3592236"/>
                </a:moveTo>
                <a:lnTo>
                  <a:pt x="9085694" y="3669731"/>
                </a:lnTo>
                <a:lnTo>
                  <a:pt x="9098724" y="3669731"/>
                </a:lnTo>
                <a:cubicBezTo>
                  <a:pt x="9111068" y="3669731"/>
                  <a:pt x="9119755" y="3671446"/>
                  <a:pt x="9124784" y="3674875"/>
                </a:cubicBezTo>
                <a:cubicBezTo>
                  <a:pt x="9129813" y="3678304"/>
                  <a:pt x="9132328" y="3685505"/>
                  <a:pt x="9132328" y="3696478"/>
                </a:cubicBezTo>
                <a:lnTo>
                  <a:pt x="9132328" y="3968740"/>
                </a:lnTo>
                <a:cubicBezTo>
                  <a:pt x="9132328" y="3979256"/>
                  <a:pt x="9130042" y="3986114"/>
                  <a:pt x="9125470" y="3989314"/>
                </a:cubicBezTo>
                <a:cubicBezTo>
                  <a:pt x="9120898" y="3992515"/>
                  <a:pt x="9111297" y="3994115"/>
                  <a:pt x="9096666" y="3994115"/>
                </a:cubicBezTo>
                <a:lnTo>
                  <a:pt x="9085694" y="3994115"/>
                </a:lnTo>
                <a:lnTo>
                  <a:pt x="9085694" y="4071610"/>
                </a:lnTo>
                <a:lnTo>
                  <a:pt x="9286634" y="4071610"/>
                </a:lnTo>
                <a:lnTo>
                  <a:pt x="9286634" y="3994115"/>
                </a:lnTo>
                <a:lnTo>
                  <a:pt x="9273602" y="3994115"/>
                </a:lnTo>
                <a:cubicBezTo>
                  <a:pt x="9260344" y="3994115"/>
                  <a:pt x="9251543" y="3992400"/>
                  <a:pt x="9247200" y="3988971"/>
                </a:cubicBezTo>
                <a:cubicBezTo>
                  <a:pt x="9242856" y="3985542"/>
                  <a:pt x="9240684" y="3979027"/>
                  <a:pt x="9240684" y="3969426"/>
                </a:cubicBezTo>
                <a:lnTo>
                  <a:pt x="9240684" y="3774659"/>
                </a:lnTo>
                <a:lnTo>
                  <a:pt x="9242056" y="3774659"/>
                </a:lnTo>
                <a:lnTo>
                  <a:pt x="9384017" y="4075725"/>
                </a:lnTo>
                <a:lnTo>
                  <a:pt x="9515690" y="4075725"/>
                </a:lnTo>
                <a:lnTo>
                  <a:pt x="9515690" y="3696478"/>
                </a:lnTo>
                <a:cubicBezTo>
                  <a:pt x="9515690" y="3685505"/>
                  <a:pt x="9517748" y="3678304"/>
                  <a:pt x="9521863" y="3674875"/>
                </a:cubicBezTo>
                <a:cubicBezTo>
                  <a:pt x="9525977" y="3671446"/>
                  <a:pt x="9533979" y="3669731"/>
                  <a:pt x="9545866" y="3669731"/>
                </a:cubicBezTo>
                <a:lnTo>
                  <a:pt x="9562325" y="3669731"/>
                </a:lnTo>
                <a:lnTo>
                  <a:pt x="9562325" y="3592236"/>
                </a:lnTo>
                <a:lnTo>
                  <a:pt x="9363443" y="3592236"/>
                </a:lnTo>
                <a:lnTo>
                  <a:pt x="9363443" y="3669731"/>
                </a:lnTo>
                <a:lnTo>
                  <a:pt x="9370986" y="3669731"/>
                </a:lnTo>
                <a:cubicBezTo>
                  <a:pt x="9386074" y="3669731"/>
                  <a:pt x="9395904" y="3671560"/>
                  <a:pt x="9400476" y="3675218"/>
                </a:cubicBezTo>
                <a:cubicBezTo>
                  <a:pt x="9405048" y="3678875"/>
                  <a:pt x="9407334" y="3687105"/>
                  <a:pt x="9407334" y="3699907"/>
                </a:cubicBezTo>
                <a:lnTo>
                  <a:pt x="9407334" y="3867928"/>
                </a:lnTo>
                <a:lnTo>
                  <a:pt x="9405962" y="3867928"/>
                </a:lnTo>
                <a:lnTo>
                  <a:pt x="9283890" y="3592236"/>
                </a:lnTo>
                <a:close/>
                <a:moveTo>
                  <a:pt x="8254961" y="3592236"/>
                </a:moveTo>
                <a:lnTo>
                  <a:pt x="8254961" y="3669731"/>
                </a:lnTo>
                <a:lnTo>
                  <a:pt x="8266620" y="3669731"/>
                </a:lnTo>
                <a:cubicBezTo>
                  <a:pt x="8281251" y="3669731"/>
                  <a:pt x="8290623" y="3671332"/>
                  <a:pt x="8294738" y="3674532"/>
                </a:cubicBezTo>
                <a:cubicBezTo>
                  <a:pt x="8298853" y="3677732"/>
                  <a:pt x="8300910" y="3684590"/>
                  <a:pt x="8300910" y="3695106"/>
                </a:cubicBezTo>
                <a:lnTo>
                  <a:pt x="8300910" y="3967369"/>
                </a:lnTo>
                <a:cubicBezTo>
                  <a:pt x="8300910" y="3978799"/>
                  <a:pt x="8298853" y="3986114"/>
                  <a:pt x="8294738" y="3989314"/>
                </a:cubicBezTo>
                <a:cubicBezTo>
                  <a:pt x="8290623" y="3992515"/>
                  <a:pt x="8281479" y="3994115"/>
                  <a:pt x="8267306" y="3994115"/>
                </a:cubicBezTo>
                <a:lnTo>
                  <a:pt x="8254961" y="3994115"/>
                </a:lnTo>
                <a:lnTo>
                  <a:pt x="8254961" y="4071610"/>
                </a:lnTo>
                <a:lnTo>
                  <a:pt x="8481275" y="4071610"/>
                </a:lnTo>
                <a:lnTo>
                  <a:pt x="8481275" y="3994115"/>
                </a:lnTo>
                <a:lnTo>
                  <a:pt x="8466873" y="3994115"/>
                </a:lnTo>
                <a:cubicBezTo>
                  <a:pt x="8454529" y="3994115"/>
                  <a:pt x="8446185" y="3992172"/>
                  <a:pt x="8441842" y="3988285"/>
                </a:cubicBezTo>
                <a:cubicBezTo>
                  <a:pt x="8437498" y="3984399"/>
                  <a:pt x="8435326" y="3977884"/>
                  <a:pt x="8435326" y="3968740"/>
                </a:cubicBezTo>
                <a:lnTo>
                  <a:pt x="8435326" y="3699907"/>
                </a:lnTo>
                <a:cubicBezTo>
                  <a:pt x="8435326" y="3687562"/>
                  <a:pt x="8437384" y="3679447"/>
                  <a:pt x="8441498" y="3675561"/>
                </a:cubicBezTo>
                <a:cubicBezTo>
                  <a:pt x="8445613" y="3671674"/>
                  <a:pt x="8453614" y="3669731"/>
                  <a:pt x="8465502" y="3669731"/>
                </a:cubicBezTo>
                <a:lnTo>
                  <a:pt x="8481275" y="3669731"/>
                </a:lnTo>
                <a:lnTo>
                  <a:pt x="8481275" y="3592236"/>
                </a:lnTo>
                <a:close/>
                <a:moveTo>
                  <a:pt x="7753489" y="3592236"/>
                </a:moveTo>
                <a:lnTo>
                  <a:pt x="7753489" y="3750656"/>
                </a:lnTo>
                <a:lnTo>
                  <a:pt x="7852930" y="3750656"/>
                </a:lnTo>
                <a:lnTo>
                  <a:pt x="7852930" y="3709508"/>
                </a:lnTo>
                <a:cubicBezTo>
                  <a:pt x="7852930" y="3698535"/>
                  <a:pt x="7854416" y="3691791"/>
                  <a:pt x="7857388" y="3689277"/>
                </a:cubicBezTo>
                <a:cubicBezTo>
                  <a:pt x="7860360" y="3686762"/>
                  <a:pt x="7867560" y="3685505"/>
                  <a:pt x="7878991" y="3685505"/>
                </a:cubicBezTo>
                <a:lnTo>
                  <a:pt x="7917396" y="3685505"/>
                </a:lnTo>
                <a:lnTo>
                  <a:pt x="7917396" y="3968740"/>
                </a:lnTo>
                <a:cubicBezTo>
                  <a:pt x="7917396" y="3977884"/>
                  <a:pt x="7915567" y="3984399"/>
                  <a:pt x="7911909" y="3988285"/>
                </a:cubicBezTo>
                <a:cubicBezTo>
                  <a:pt x="7908252" y="3992172"/>
                  <a:pt x="7900251" y="3994115"/>
                  <a:pt x="7887906" y="3994115"/>
                </a:cubicBezTo>
                <a:lnTo>
                  <a:pt x="7863903" y="3994115"/>
                </a:lnTo>
                <a:lnTo>
                  <a:pt x="7863903" y="4071610"/>
                </a:lnTo>
                <a:lnTo>
                  <a:pt x="8101876" y="4071610"/>
                </a:lnTo>
                <a:lnTo>
                  <a:pt x="8101876" y="3994115"/>
                </a:lnTo>
                <a:lnTo>
                  <a:pt x="8088160" y="3994115"/>
                </a:lnTo>
                <a:cubicBezTo>
                  <a:pt x="8072158" y="3994115"/>
                  <a:pt x="8061757" y="3992629"/>
                  <a:pt x="8056956" y="3989657"/>
                </a:cubicBezTo>
                <a:cubicBezTo>
                  <a:pt x="8052155" y="3986685"/>
                  <a:pt x="8049755" y="3979027"/>
                  <a:pt x="8049755" y="3966683"/>
                </a:cubicBezTo>
                <a:lnTo>
                  <a:pt x="8049755" y="3685505"/>
                </a:lnTo>
                <a:lnTo>
                  <a:pt x="8089531" y="3685505"/>
                </a:lnTo>
                <a:cubicBezTo>
                  <a:pt x="8100047" y="3685505"/>
                  <a:pt x="8106791" y="3686762"/>
                  <a:pt x="8109762" y="3689277"/>
                </a:cubicBezTo>
                <a:cubicBezTo>
                  <a:pt x="8112734" y="3691791"/>
                  <a:pt x="8114220" y="3697392"/>
                  <a:pt x="8114220" y="3706079"/>
                </a:cubicBezTo>
                <a:lnTo>
                  <a:pt x="8114220" y="3750656"/>
                </a:lnTo>
                <a:lnTo>
                  <a:pt x="8213661" y="3750656"/>
                </a:lnTo>
                <a:lnTo>
                  <a:pt x="8213661" y="3592236"/>
                </a:lnTo>
                <a:close/>
                <a:moveTo>
                  <a:pt x="6115189" y="3592236"/>
                </a:moveTo>
                <a:lnTo>
                  <a:pt x="6115189" y="3750656"/>
                </a:lnTo>
                <a:lnTo>
                  <a:pt x="6214630" y="3750656"/>
                </a:lnTo>
                <a:lnTo>
                  <a:pt x="6214630" y="3709508"/>
                </a:lnTo>
                <a:cubicBezTo>
                  <a:pt x="6214630" y="3698535"/>
                  <a:pt x="6216116" y="3691791"/>
                  <a:pt x="6219088" y="3689277"/>
                </a:cubicBezTo>
                <a:cubicBezTo>
                  <a:pt x="6222060" y="3686762"/>
                  <a:pt x="6229261" y="3685505"/>
                  <a:pt x="6240690" y="3685505"/>
                </a:cubicBezTo>
                <a:lnTo>
                  <a:pt x="6279095" y="3685505"/>
                </a:lnTo>
                <a:lnTo>
                  <a:pt x="6279095" y="3968740"/>
                </a:lnTo>
                <a:cubicBezTo>
                  <a:pt x="6279095" y="3977884"/>
                  <a:pt x="6277267" y="3984399"/>
                  <a:pt x="6273609" y="3988285"/>
                </a:cubicBezTo>
                <a:cubicBezTo>
                  <a:pt x="6269951" y="3992172"/>
                  <a:pt x="6261950" y="3994115"/>
                  <a:pt x="6249606" y="3994115"/>
                </a:cubicBezTo>
                <a:lnTo>
                  <a:pt x="6225603" y="3994115"/>
                </a:lnTo>
                <a:lnTo>
                  <a:pt x="6225603" y="4071610"/>
                </a:lnTo>
                <a:lnTo>
                  <a:pt x="6463576" y="4071610"/>
                </a:lnTo>
                <a:lnTo>
                  <a:pt x="6463576" y="3994115"/>
                </a:lnTo>
                <a:lnTo>
                  <a:pt x="6449860" y="3994115"/>
                </a:lnTo>
                <a:cubicBezTo>
                  <a:pt x="6433858" y="3994115"/>
                  <a:pt x="6423456" y="3992629"/>
                  <a:pt x="6418656" y="3989657"/>
                </a:cubicBezTo>
                <a:cubicBezTo>
                  <a:pt x="6413855" y="3986685"/>
                  <a:pt x="6411455" y="3979027"/>
                  <a:pt x="6411455" y="3966683"/>
                </a:cubicBezTo>
                <a:lnTo>
                  <a:pt x="6411455" y="3685505"/>
                </a:lnTo>
                <a:lnTo>
                  <a:pt x="6451231" y="3685505"/>
                </a:lnTo>
                <a:cubicBezTo>
                  <a:pt x="6461747" y="3685505"/>
                  <a:pt x="6468490" y="3686762"/>
                  <a:pt x="6471462" y="3689277"/>
                </a:cubicBezTo>
                <a:cubicBezTo>
                  <a:pt x="6474434" y="3691791"/>
                  <a:pt x="6475920" y="3697392"/>
                  <a:pt x="6475920" y="3706079"/>
                </a:cubicBezTo>
                <a:lnTo>
                  <a:pt x="6475920" y="3750656"/>
                </a:lnTo>
                <a:lnTo>
                  <a:pt x="6575361" y="3750656"/>
                </a:lnTo>
                <a:lnTo>
                  <a:pt x="6575361" y="3592236"/>
                </a:lnTo>
                <a:close/>
                <a:moveTo>
                  <a:pt x="5590020" y="3592236"/>
                </a:moveTo>
                <a:lnTo>
                  <a:pt x="5590020" y="3669731"/>
                </a:lnTo>
                <a:lnTo>
                  <a:pt x="5603050" y="3669731"/>
                </a:lnTo>
                <a:cubicBezTo>
                  <a:pt x="5615394" y="3669731"/>
                  <a:pt x="5624081" y="3671446"/>
                  <a:pt x="5629110" y="3674875"/>
                </a:cubicBezTo>
                <a:cubicBezTo>
                  <a:pt x="5634139" y="3678304"/>
                  <a:pt x="5636653" y="3685505"/>
                  <a:pt x="5636653" y="3696478"/>
                </a:cubicBezTo>
                <a:lnTo>
                  <a:pt x="5636653" y="3968740"/>
                </a:lnTo>
                <a:cubicBezTo>
                  <a:pt x="5636653" y="3979256"/>
                  <a:pt x="5634368" y="3986114"/>
                  <a:pt x="5629796" y="3989314"/>
                </a:cubicBezTo>
                <a:cubicBezTo>
                  <a:pt x="5625224" y="3992515"/>
                  <a:pt x="5615623" y="3994115"/>
                  <a:pt x="5600992" y="3994115"/>
                </a:cubicBezTo>
                <a:lnTo>
                  <a:pt x="5590020" y="3994115"/>
                </a:lnTo>
                <a:lnTo>
                  <a:pt x="5590020" y="4071610"/>
                </a:lnTo>
                <a:lnTo>
                  <a:pt x="5790958" y="4071610"/>
                </a:lnTo>
                <a:lnTo>
                  <a:pt x="5790958" y="3994115"/>
                </a:lnTo>
                <a:lnTo>
                  <a:pt x="5777928" y="3994115"/>
                </a:lnTo>
                <a:cubicBezTo>
                  <a:pt x="5764669" y="3994115"/>
                  <a:pt x="5755868" y="3992400"/>
                  <a:pt x="5751525" y="3988971"/>
                </a:cubicBezTo>
                <a:cubicBezTo>
                  <a:pt x="5747182" y="3985542"/>
                  <a:pt x="5745010" y="3979027"/>
                  <a:pt x="5745010" y="3969426"/>
                </a:cubicBezTo>
                <a:lnTo>
                  <a:pt x="5745010" y="3774659"/>
                </a:lnTo>
                <a:lnTo>
                  <a:pt x="5746382" y="3774659"/>
                </a:lnTo>
                <a:lnTo>
                  <a:pt x="5888342" y="4075725"/>
                </a:lnTo>
                <a:lnTo>
                  <a:pt x="6020016" y="4075725"/>
                </a:lnTo>
                <a:lnTo>
                  <a:pt x="6020016" y="3696478"/>
                </a:lnTo>
                <a:cubicBezTo>
                  <a:pt x="6020016" y="3685505"/>
                  <a:pt x="6022073" y="3678304"/>
                  <a:pt x="6026187" y="3674875"/>
                </a:cubicBezTo>
                <a:cubicBezTo>
                  <a:pt x="6030302" y="3671446"/>
                  <a:pt x="6038303" y="3669731"/>
                  <a:pt x="6050190" y="3669731"/>
                </a:cubicBezTo>
                <a:lnTo>
                  <a:pt x="6066650" y="3669731"/>
                </a:lnTo>
                <a:lnTo>
                  <a:pt x="6066650" y="3592236"/>
                </a:lnTo>
                <a:lnTo>
                  <a:pt x="5867768" y="3592236"/>
                </a:lnTo>
                <a:lnTo>
                  <a:pt x="5867768" y="3669731"/>
                </a:lnTo>
                <a:lnTo>
                  <a:pt x="5875312" y="3669731"/>
                </a:lnTo>
                <a:cubicBezTo>
                  <a:pt x="5890399" y="3669731"/>
                  <a:pt x="5900229" y="3671560"/>
                  <a:pt x="5904801" y="3675218"/>
                </a:cubicBezTo>
                <a:cubicBezTo>
                  <a:pt x="5909373" y="3678875"/>
                  <a:pt x="5911659" y="3687105"/>
                  <a:pt x="5911659" y="3699907"/>
                </a:cubicBezTo>
                <a:lnTo>
                  <a:pt x="5911659" y="3867928"/>
                </a:lnTo>
                <a:lnTo>
                  <a:pt x="5910287" y="3867928"/>
                </a:lnTo>
                <a:lnTo>
                  <a:pt x="5788215" y="3592236"/>
                </a:lnTo>
                <a:close/>
                <a:moveTo>
                  <a:pt x="5142345" y="3592236"/>
                </a:moveTo>
                <a:lnTo>
                  <a:pt x="5142345" y="3669731"/>
                </a:lnTo>
                <a:lnTo>
                  <a:pt x="5156746" y="3669731"/>
                </a:lnTo>
                <a:cubicBezTo>
                  <a:pt x="5168633" y="3669731"/>
                  <a:pt x="5176749" y="3671332"/>
                  <a:pt x="5181092" y="3674532"/>
                </a:cubicBezTo>
                <a:cubicBezTo>
                  <a:pt x="5185435" y="3677732"/>
                  <a:pt x="5187607" y="3684590"/>
                  <a:pt x="5187607" y="3695106"/>
                </a:cubicBezTo>
                <a:lnTo>
                  <a:pt x="5187607" y="3967369"/>
                </a:lnTo>
                <a:cubicBezTo>
                  <a:pt x="5187607" y="3978799"/>
                  <a:pt x="5185778" y="3986114"/>
                  <a:pt x="5182121" y="3989314"/>
                </a:cubicBezTo>
                <a:cubicBezTo>
                  <a:pt x="5178464" y="3992515"/>
                  <a:pt x="5170005" y="3994115"/>
                  <a:pt x="5156746" y="3994115"/>
                </a:cubicBezTo>
                <a:lnTo>
                  <a:pt x="5142345" y="3994115"/>
                </a:lnTo>
                <a:lnTo>
                  <a:pt x="5142345" y="4071610"/>
                </a:lnTo>
                <a:lnTo>
                  <a:pt x="5527764" y="4071610"/>
                </a:lnTo>
                <a:lnTo>
                  <a:pt x="5527764" y="3923477"/>
                </a:lnTo>
                <a:lnTo>
                  <a:pt x="5429009" y="3923477"/>
                </a:lnTo>
                <a:lnTo>
                  <a:pt x="5429009" y="3945423"/>
                </a:lnTo>
                <a:cubicBezTo>
                  <a:pt x="5429009" y="3955024"/>
                  <a:pt x="5428437" y="3961882"/>
                  <a:pt x="5427295" y="3965997"/>
                </a:cubicBezTo>
                <a:cubicBezTo>
                  <a:pt x="5426151" y="3970112"/>
                  <a:pt x="5423408" y="3973198"/>
                  <a:pt x="5419065" y="3975255"/>
                </a:cubicBezTo>
                <a:cubicBezTo>
                  <a:pt x="5414722" y="3977313"/>
                  <a:pt x="5407292" y="3978341"/>
                  <a:pt x="5396776" y="3978341"/>
                </a:cubicBezTo>
                <a:lnTo>
                  <a:pt x="5321339" y="3978341"/>
                </a:lnTo>
                <a:lnTo>
                  <a:pt x="5321339" y="3874100"/>
                </a:lnTo>
                <a:lnTo>
                  <a:pt x="5462613" y="3874100"/>
                </a:lnTo>
                <a:lnTo>
                  <a:pt x="5462613" y="3777402"/>
                </a:lnTo>
                <a:lnTo>
                  <a:pt x="5321339" y="3777402"/>
                </a:lnTo>
                <a:lnTo>
                  <a:pt x="5321339" y="3685505"/>
                </a:lnTo>
                <a:lnTo>
                  <a:pt x="5395404" y="3685505"/>
                </a:lnTo>
                <a:cubicBezTo>
                  <a:pt x="5405006" y="3685505"/>
                  <a:pt x="5411635" y="3687448"/>
                  <a:pt x="5415293" y="3691334"/>
                </a:cubicBezTo>
                <a:cubicBezTo>
                  <a:pt x="5418950" y="3695220"/>
                  <a:pt x="5420779" y="3702421"/>
                  <a:pt x="5420779" y="3712937"/>
                </a:cubicBezTo>
                <a:lnTo>
                  <a:pt x="5420779" y="3734882"/>
                </a:lnTo>
                <a:lnTo>
                  <a:pt x="5519534" y="3734882"/>
                </a:lnTo>
                <a:lnTo>
                  <a:pt x="5519534" y="3592236"/>
                </a:lnTo>
                <a:close/>
                <a:moveTo>
                  <a:pt x="4447020" y="3592236"/>
                </a:moveTo>
                <a:lnTo>
                  <a:pt x="4447020" y="3669731"/>
                </a:lnTo>
                <a:lnTo>
                  <a:pt x="4454563" y="3669731"/>
                </a:lnTo>
                <a:cubicBezTo>
                  <a:pt x="4466450" y="3669731"/>
                  <a:pt x="4475023" y="3670417"/>
                  <a:pt x="4480280" y="3671789"/>
                </a:cubicBezTo>
                <a:cubicBezTo>
                  <a:pt x="4485538" y="3673160"/>
                  <a:pt x="4489196" y="3675904"/>
                  <a:pt x="4491253" y="3680018"/>
                </a:cubicBezTo>
                <a:cubicBezTo>
                  <a:pt x="4493311" y="3684133"/>
                  <a:pt x="4494339" y="3690991"/>
                  <a:pt x="4494339" y="3700592"/>
                </a:cubicBezTo>
                <a:lnTo>
                  <a:pt x="4494339" y="3961882"/>
                </a:lnTo>
                <a:cubicBezTo>
                  <a:pt x="4494339" y="3972855"/>
                  <a:pt x="4493425" y="3980399"/>
                  <a:pt x="4491596" y="3984514"/>
                </a:cubicBezTo>
                <a:cubicBezTo>
                  <a:pt x="4489767" y="3988628"/>
                  <a:pt x="4485881" y="3991257"/>
                  <a:pt x="4479938" y="3992400"/>
                </a:cubicBezTo>
                <a:cubicBezTo>
                  <a:pt x="4473994" y="3993543"/>
                  <a:pt x="4463021" y="3994115"/>
                  <a:pt x="4447020" y="3994115"/>
                </a:cubicBezTo>
                <a:lnTo>
                  <a:pt x="4447020" y="4071610"/>
                </a:lnTo>
                <a:lnTo>
                  <a:pt x="4655502" y="4071610"/>
                </a:lnTo>
                <a:lnTo>
                  <a:pt x="4655502" y="3994115"/>
                </a:lnTo>
                <a:cubicBezTo>
                  <a:pt x="4641329" y="3994115"/>
                  <a:pt x="4631499" y="3993657"/>
                  <a:pt x="4626013" y="3992743"/>
                </a:cubicBezTo>
                <a:cubicBezTo>
                  <a:pt x="4620526" y="3991829"/>
                  <a:pt x="4616755" y="3989428"/>
                  <a:pt x="4614697" y="3985542"/>
                </a:cubicBezTo>
                <a:cubicBezTo>
                  <a:pt x="4612640" y="3981656"/>
                  <a:pt x="4611611" y="3974684"/>
                  <a:pt x="4611611" y="3964625"/>
                </a:cubicBezTo>
                <a:lnTo>
                  <a:pt x="4611611" y="3669731"/>
                </a:lnTo>
                <a:lnTo>
                  <a:pt x="4612984" y="3669731"/>
                </a:lnTo>
                <a:lnTo>
                  <a:pt x="4708310" y="4026347"/>
                </a:lnTo>
                <a:lnTo>
                  <a:pt x="4805693" y="4026347"/>
                </a:lnTo>
                <a:lnTo>
                  <a:pt x="4906505" y="3669731"/>
                </a:lnTo>
                <a:lnTo>
                  <a:pt x="4907877" y="3669731"/>
                </a:lnTo>
                <a:lnTo>
                  <a:pt x="4907877" y="3965311"/>
                </a:lnTo>
                <a:cubicBezTo>
                  <a:pt x="4907877" y="3976741"/>
                  <a:pt x="4906048" y="3984399"/>
                  <a:pt x="4902391" y="3988285"/>
                </a:cubicBezTo>
                <a:cubicBezTo>
                  <a:pt x="4898732" y="3992172"/>
                  <a:pt x="4889589" y="3994115"/>
                  <a:pt x="4874959" y="3994115"/>
                </a:cubicBezTo>
                <a:lnTo>
                  <a:pt x="4864672" y="3994115"/>
                </a:lnTo>
                <a:lnTo>
                  <a:pt x="4864672" y="4071610"/>
                </a:lnTo>
                <a:lnTo>
                  <a:pt x="5083442" y="4071610"/>
                </a:lnTo>
                <a:lnTo>
                  <a:pt x="5083442" y="3994115"/>
                </a:lnTo>
                <a:lnTo>
                  <a:pt x="5074526" y="3994115"/>
                </a:lnTo>
                <a:cubicBezTo>
                  <a:pt x="5062639" y="3994115"/>
                  <a:pt x="5054295" y="3993315"/>
                  <a:pt x="5049494" y="3991714"/>
                </a:cubicBezTo>
                <a:cubicBezTo>
                  <a:pt x="5044694" y="3990114"/>
                  <a:pt x="5041609" y="3987142"/>
                  <a:pt x="5040236" y="3982799"/>
                </a:cubicBezTo>
                <a:cubicBezTo>
                  <a:pt x="5038864" y="3978456"/>
                  <a:pt x="5038179" y="3970798"/>
                  <a:pt x="5038179" y="3959825"/>
                </a:cubicBezTo>
                <a:lnTo>
                  <a:pt x="5038179" y="3694420"/>
                </a:lnTo>
                <a:cubicBezTo>
                  <a:pt x="5038179" y="3684819"/>
                  <a:pt x="5039893" y="3678304"/>
                  <a:pt x="5043322" y="3674875"/>
                </a:cubicBezTo>
                <a:cubicBezTo>
                  <a:pt x="5046751" y="3671446"/>
                  <a:pt x="5054410" y="3669731"/>
                  <a:pt x="5066297" y="3669731"/>
                </a:cubicBezTo>
                <a:lnTo>
                  <a:pt x="5083442" y="3669731"/>
                </a:lnTo>
                <a:lnTo>
                  <a:pt x="5083442" y="3592236"/>
                </a:lnTo>
                <a:lnTo>
                  <a:pt x="4827638" y="3592236"/>
                </a:lnTo>
                <a:cubicBezTo>
                  <a:pt x="4819865" y="3615553"/>
                  <a:pt x="4808779" y="3654301"/>
                  <a:pt x="4794377" y="3708479"/>
                </a:cubicBezTo>
                <a:cubicBezTo>
                  <a:pt x="4779975" y="3762657"/>
                  <a:pt x="4770488" y="3800491"/>
                  <a:pt x="4765916" y="3821979"/>
                </a:cubicBezTo>
                <a:lnTo>
                  <a:pt x="4764545" y="3821979"/>
                </a:lnTo>
                <a:cubicBezTo>
                  <a:pt x="4753572" y="3773059"/>
                  <a:pt x="4733912" y="3696478"/>
                  <a:pt x="4705566" y="3592236"/>
                </a:cubicBezTo>
                <a:close/>
                <a:moveTo>
                  <a:pt x="3999345" y="3592236"/>
                </a:moveTo>
                <a:lnTo>
                  <a:pt x="3999345" y="3669731"/>
                </a:lnTo>
                <a:lnTo>
                  <a:pt x="4013747" y="3669731"/>
                </a:lnTo>
                <a:cubicBezTo>
                  <a:pt x="4025634" y="3669731"/>
                  <a:pt x="4033749" y="3671332"/>
                  <a:pt x="4038093" y="3674532"/>
                </a:cubicBezTo>
                <a:cubicBezTo>
                  <a:pt x="4042436" y="3677732"/>
                  <a:pt x="4044607" y="3684590"/>
                  <a:pt x="4044607" y="3695106"/>
                </a:cubicBezTo>
                <a:lnTo>
                  <a:pt x="4044607" y="3967369"/>
                </a:lnTo>
                <a:cubicBezTo>
                  <a:pt x="4044607" y="3978799"/>
                  <a:pt x="4042779" y="3986114"/>
                  <a:pt x="4039121" y="3989314"/>
                </a:cubicBezTo>
                <a:cubicBezTo>
                  <a:pt x="4035464" y="3992515"/>
                  <a:pt x="4027006" y="3994115"/>
                  <a:pt x="4013747" y="3994115"/>
                </a:cubicBezTo>
                <a:lnTo>
                  <a:pt x="3999345" y="3994115"/>
                </a:lnTo>
                <a:lnTo>
                  <a:pt x="3999345" y="4071610"/>
                </a:lnTo>
                <a:lnTo>
                  <a:pt x="4384763" y="4071610"/>
                </a:lnTo>
                <a:lnTo>
                  <a:pt x="4384763" y="3923477"/>
                </a:lnTo>
                <a:lnTo>
                  <a:pt x="4286009" y="3923477"/>
                </a:lnTo>
                <a:lnTo>
                  <a:pt x="4286009" y="3945423"/>
                </a:lnTo>
                <a:cubicBezTo>
                  <a:pt x="4286009" y="3955024"/>
                  <a:pt x="4285437" y="3961882"/>
                  <a:pt x="4284294" y="3965997"/>
                </a:cubicBezTo>
                <a:cubicBezTo>
                  <a:pt x="4283151" y="3970112"/>
                  <a:pt x="4280408" y="3973198"/>
                  <a:pt x="4276064" y="3975255"/>
                </a:cubicBezTo>
                <a:cubicBezTo>
                  <a:pt x="4271722" y="3977313"/>
                  <a:pt x="4264292" y="3978341"/>
                  <a:pt x="4253777" y="3978341"/>
                </a:cubicBezTo>
                <a:lnTo>
                  <a:pt x="4178339" y="3978341"/>
                </a:lnTo>
                <a:lnTo>
                  <a:pt x="4178339" y="3874100"/>
                </a:lnTo>
                <a:lnTo>
                  <a:pt x="4319612" y="3874100"/>
                </a:lnTo>
                <a:lnTo>
                  <a:pt x="4319612" y="3777402"/>
                </a:lnTo>
                <a:lnTo>
                  <a:pt x="4178339" y="3777402"/>
                </a:lnTo>
                <a:lnTo>
                  <a:pt x="4178339" y="3685505"/>
                </a:lnTo>
                <a:lnTo>
                  <a:pt x="4252405" y="3685505"/>
                </a:lnTo>
                <a:cubicBezTo>
                  <a:pt x="4262006" y="3685505"/>
                  <a:pt x="4268635" y="3687448"/>
                  <a:pt x="4272292" y="3691334"/>
                </a:cubicBezTo>
                <a:cubicBezTo>
                  <a:pt x="4275950" y="3695220"/>
                  <a:pt x="4277779" y="3702421"/>
                  <a:pt x="4277779" y="3712937"/>
                </a:cubicBezTo>
                <a:lnTo>
                  <a:pt x="4277779" y="3734882"/>
                </a:lnTo>
                <a:lnTo>
                  <a:pt x="4376534" y="3734882"/>
                </a:lnTo>
                <a:lnTo>
                  <a:pt x="4376534" y="3592236"/>
                </a:lnTo>
                <a:close/>
                <a:moveTo>
                  <a:pt x="3481414" y="3592236"/>
                </a:moveTo>
                <a:lnTo>
                  <a:pt x="3481414" y="3669731"/>
                </a:lnTo>
                <a:lnTo>
                  <a:pt x="3490328" y="3669731"/>
                </a:lnTo>
                <a:cubicBezTo>
                  <a:pt x="3498101" y="3669731"/>
                  <a:pt x="3504044" y="3670532"/>
                  <a:pt x="3508160" y="3672132"/>
                </a:cubicBezTo>
                <a:cubicBezTo>
                  <a:pt x="3512274" y="3673732"/>
                  <a:pt x="3516161" y="3677618"/>
                  <a:pt x="3519818" y="3683790"/>
                </a:cubicBezTo>
                <a:cubicBezTo>
                  <a:pt x="3523476" y="3689962"/>
                  <a:pt x="3527591" y="3699907"/>
                  <a:pt x="3532163" y="3713623"/>
                </a:cubicBezTo>
                <a:lnTo>
                  <a:pt x="3658350" y="4074353"/>
                </a:lnTo>
                <a:lnTo>
                  <a:pt x="3790023" y="4074353"/>
                </a:lnTo>
                <a:lnTo>
                  <a:pt x="3921011" y="3709508"/>
                </a:lnTo>
                <a:cubicBezTo>
                  <a:pt x="3926497" y="3694420"/>
                  <a:pt x="3931984" y="3684019"/>
                  <a:pt x="3937470" y="3678304"/>
                </a:cubicBezTo>
                <a:cubicBezTo>
                  <a:pt x="3942956" y="3672589"/>
                  <a:pt x="3951415" y="3669731"/>
                  <a:pt x="3962845" y="3669731"/>
                </a:cubicBezTo>
                <a:lnTo>
                  <a:pt x="3970388" y="3669731"/>
                </a:lnTo>
                <a:lnTo>
                  <a:pt x="3970388" y="3592236"/>
                </a:lnTo>
                <a:lnTo>
                  <a:pt x="3776307" y="3592236"/>
                </a:lnTo>
                <a:lnTo>
                  <a:pt x="3776307" y="3669731"/>
                </a:lnTo>
                <a:lnTo>
                  <a:pt x="3785909" y="3669731"/>
                </a:lnTo>
                <a:cubicBezTo>
                  <a:pt x="3800539" y="3669731"/>
                  <a:pt x="3807854" y="3675446"/>
                  <a:pt x="3807854" y="3686876"/>
                </a:cubicBezTo>
                <a:cubicBezTo>
                  <a:pt x="3807854" y="3691448"/>
                  <a:pt x="3805797" y="3700364"/>
                  <a:pt x="3801682" y="3713623"/>
                </a:cubicBezTo>
                <a:lnTo>
                  <a:pt x="3737217" y="3917305"/>
                </a:lnTo>
                <a:lnTo>
                  <a:pt x="3735845" y="3917305"/>
                </a:lnTo>
                <a:lnTo>
                  <a:pt x="3672066" y="3708136"/>
                </a:lnTo>
                <a:cubicBezTo>
                  <a:pt x="3667952" y="3695792"/>
                  <a:pt x="3665893" y="3687791"/>
                  <a:pt x="3665893" y="3684133"/>
                </a:cubicBezTo>
                <a:cubicBezTo>
                  <a:pt x="3665893" y="3678647"/>
                  <a:pt x="3667723" y="3674875"/>
                  <a:pt x="3671380" y="3672818"/>
                </a:cubicBezTo>
                <a:cubicBezTo>
                  <a:pt x="3675038" y="3670760"/>
                  <a:pt x="3680067" y="3669731"/>
                  <a:pt x="3686468" y="3669731"/>
                </a:cubicBezTo>
                <a:lnTo>
                  <a:pt x="3701555" y="3669731"/>
                </a:lnTo>
                <a:lnTo>
                  <a:pt x="3701555" y="3592236"/>
                </a:lnTo>
                <a:close/>
                <a:moveTo>
                  <a:pt x="2456980" y="3592236"/>
                </a:moveTo>
                <a:lnTo>
                  <a:pt x="2456980" y="3669731"/>
                </a:lnTo>
                <a:lnTo>
                  <a:pt x="2471382" y="3669731"/>
                </a:lnTo>
                <a:cubicBezTo>
                  <a:pt x="2483270" y="3669731"/>
                  <a:pt x="2491500" y="3671446"/>
                  <a:pt x="2496071" y="3674875"/>
                </a:cubicBezTo>
                <a:cubicBezTo>
                  <a:pt x="2500644" y="3678304"/>
                  <a:pt x="2502929" y="3685733"/>
                  <a:pt x="2502929" y="3697163"/>
                </a:cubicBezTo>
                <a:lnTo>
                  <a:pt x="2502929" y="3970112"/>
                </a:lnTo>
                <a:cubicBezTo>
                  <a:pt x="2502929" y="3979256"/>
                  <a:pt x="2501100" y="3985542"/>
                  <a:pt x="2497442" y="3988971"/>
                </a:cubicBezTo>
                <a:cubicBezTo>
                  <a:pt x="2493785" y="3992400"/>
                  <a:pt x="2485784" y="3994115"/>
                  <a:pt x="2473440" y="3994115"/>
                </a:cubicBezTo>
                <a:lnTo>
                  <a:pt x="2456980" y="3994115"/>
                </a:lnTo>
                <a:lnTo>
                  <a:pt x="2456980" y="4071610"/>
                </a:lnTo>
                <a:lnTo>
                  <a:pt x="2673694" y="4071610"/>
                </a:lnTo>
                <a:lnTo>
                  <a:pt x="2673694" y="3994115"/>
                </a:lnTo>
                <a:lnTo>
                  <a:pt x="2655863" y="3994115"/>
                </a:lnTo>
                <a:cubicBezTo>
                  <a:pt x="2646719" y="3994115"/>
                  <a:pt x="2640546" y="3992972"/>
                  <a:pt x="2637346" y="3990686"/>
                </a:cubicBezTo>
                <a:cubicBezTo>
                  <a:pt x="2634146" y="3988400"/>
                  <a:pt x="2632545" y="3984285"/>
                  <a:pt x="2632545" y="3978341"/>
                </a:cubicBezTo>
                <a:lnTo>
                  <a:pt x="2632545" y="3882329"/>
                </a:lnTo>
                <a:lnTo>
                  <a:pt x="2681237" y="3882329"/>
                </a:lnTo>
                <a:lnTo>
                  <a:pt x="2762162" y="4071610"/>
                </a:lnTo>
                <a:lnTo>
                  <a:pt x="2919896" y="4071610"/>
                </a:lnTo>
                <a:lnTo>
                  <a:pt x="2919896" y="3994115"/>
                </a:lnTo>
                <a:lnTo>
                  <a:pt x="2908237" y="3994115"/>
                </a:lnTo>
                <a:cubicBezTo>
                  <a:pt x="2895436" y="3994115"/>
                  <a:pt x="2885605" y="3991600"/>
                  <a:pt x="2878748" y="3986571"/>
                </a:cubicBezTo>
                <a:cubicBezTo>
                  <a:pt x="2871889" y="3981542"/>
                  <a:pt x="2864803" y="3971941"/>
                  <a:pt x="2857488" y="3957767"/>
                </a:cubicBezTo>
                <a:lnTo>
                  <a:pt x="2801253" y="3848039"/>
                </a:lnTo>
                <a:cubicBezTo>
                  <a:pt x="2835542" y="3821979"/>
                  <a:pt x="2852688" y="3784260"/>
                  <a:pt x="2852688" y="3734882"/>
                </a:cubicBezTo>
                <a:cubicBezTo>
                  <a:pt x="2852688" y="3709736"/>
                  <a:pt x="2848115" y="3687677"/>
                  <a:pt x="2838972" y="3668703"/>
                </a:cubicBezTo>
                <a:cubicBezTo>
                  <a:pt x="2829827" y="3649729"/>
                  <a:pt x="2818169" y="3634298"/>
                  <a:pt x="2803996" y="3622411"/>
                </a:cubicBezTo>
                <a:cubicBezTo>
                  <a:pt x="2790279" y="3610981"/>
                  <a:pt x="2774163" y="3603094"/>
                  <a:pt x="2755646" y="3598751"/>
                </a:cubicBezTo>
                <a:cubicBezTo>
                  <a:pt x="2737130" y="3594408"/>
                  <a:pt x="2713927" y="3592236"/>
                  <a:pt x="2686038" y="3592236"/>
                </a:cubicBezTo>
                <a:close/>
                <a:moveTo>
                  <a:pt x="2007248" y="3592236"/>
                </a:moveTo>
                <a:lnTo>
                  <a:pt x="2007248" y="3669731"/>
                </a:lnTo>
                <a:lnTo>
                  <a:pt x="2023707" y="3669731"/>
                </a:lnTo>
                <a:cubicBezTo>
                  <a:pt x="2036052" y="3669731"/>
                  <a:pt x="2044053" y="3671674"/>
                  <a:pt x="2047710" y="3675561"/>
                </a:cubicBezTo>
                <a:cubicBezTo>
                  <a:pt x="2051368" y="3679447"/>
                  <a:pt x="2053197" y="3686876"/>
                  <a:pt x="2053197" y="3697849"/>
                </a:cubicBezTo>
                <a:lnTo>
                  <a:pt x="2053197" y="3968054"/>
                </a:lnTo>
                <a:cubicBezTo>
                  <a:pt x="2053197" y="3977656"/>
                  <a:pt x="2051368" y="3984399"/>
                  <a:pt x="2047710" y="3988285"/>
                </a:cubicBezTo>
                <a:cubicBezTo>
                  <a:pt x="2044053" y="3992172"/>
                  <a:pt x="2036737" y="3994115"/>
                  <a:pt x="2025764" y="3994115"/>
                </a:cubicBezTo>
                <a:lnTo>
                  <a:pt x="2007248" y="3994115"/>
                </a:lnTo>
                <a:lnTo>
                  <a:pt x="2007248" y="4071610"/>
                </a:lnTo>
                <a:lnTo>
                  <a:pt x="2234934" y="4071610"/>
                </a:lnTo>
                <a:lnTo>
                  <a:pt x="2234934" y="3994115"/>
                </a:lnTo>
                <a:lnTo>
                  <a:pt x="2218475" y="3994115"/>
                </a:lnTo>
                <a:cubicBezTo>
                  <a:pt x="2204301" y="3994115"/>
                  <a:pt x="2194815" y="3992743"/>
                  <a:pt x="2190014" y="3990000"/>
                </a:cubicBezTo>
                <a:cubicBezTo>
                  <a:pt x="2185213" y="3987257"/>
                  <a:pt x="2182813" y="3980399"/>
                  <a:pt x="2182813" y="3969426"/>
                </a:cubicBezTo>
                <a:lnTo>
                  <a:pt x="2182813" y="3882329"/>
                </a:lnTo>
                <a:lnTo>
                  <a:pt x="2250707" y="3882329"/>
                </a:lnTo>
                <a:cubicBezTo>
                  <a:pt x="2289112" y="3882329"/>
                  <a:pt x="2319744" y="3874557"/>
                  <a:pt x="2342604" y="3859012"/>
                </a:cubicBezTo>
                <a:cubicBezTo>
                  <a:pt x="2365464" y="3843467"/>
                  <a:pt x="2381352" y="3824722"/>
                  <a:pt x="2390268" y="3802777"/>
                </a:cubicBezTo>
                <a:cubicBezTo>
                  <a:pt x="2399183" y="3780831"/>
                  <a:pt x="2403641" y="3758657"/>
                  <a:pt x="2403641" y="3736254"/>
                </a:cubicBezTo>
                <a:cubicBezTo>
                  <a:pt x="2403641" y="3640242"/>
                  <a:pt x="2346948" y="3592236"/>
                  <a:pt x="2233563" y="3592236"/>
                </a:cubicBezTo>
                <a:close/>
                <a:moveTo>
                  <a:pt x="1313295" y="3592236"/>
                </a:moveTo>
                <a:lnTo>
                  <a:pt x="1313295" y="3669731"/>
                </a:lnTo>
                <a:lnTo>
                  <a:pt x="1320838" y="3669731"/>
                </a:lnTo>
                <a:cubicBezTo>
                  <a:pt x="1332726" y="3669731"/>
                  <a:pt x="1341298" y="3670417"/>
                  <a:pt x="1346556" y="3671789"/>
                </a:cubicBezTo>
                <a:cubicBezTo>
                  <a:pt x="1351814" y="3673160"/>
                  <a:pt x="1355471" y="3675904"/>
                  <a:pt x="1357529" y="3680018"/>
                </a:cubicBezTo>
                <a:cubicBezTo>
                  <a:pt x="1359586" y="3684133"/>
                  <a:pt x="1360615" y="3690991"/>
                  <a:pt x="1360615" y="3700592"/>
                </a:cubicBezTo>
                <a:lnTo>
                  <a:pt x="1360615" y="3961882"/>
                </a:lnTo>
                <a:cubicBezTo>
                  <a:pt x="1360615" y="3972855"/>
                  <a:pt x="1359700" y="3980399"/>
                  <a:pt x="1357872" y="3984514"/>
                </a:cubicBezTo>
                <a:cubicBezTo>
                  <a:pt x="1356043" y="3988628"/>
                  <a:pt x="1352157" y="3991257"/>
                  <a:pt x="1346213" y="3992400"/>
                </a:cubicBezTo>
                <a:cubicBezTo>
                  <a:pt x="1340269" y="3993543"/>
                  <a:pt x="1329297" y="3994115"/>
                  <a:pt x="1313295" y="3994115"/>
                </a:cubicBezTo>
                <a:lnTo>
                  <a:pt x="1313295" y="4071610"/>
                </a:lnTo>
                <a:lnTo>
                  <a:pt x="1521778" y="4071610"/>
                </a:lnTo>
                <a:lnTo>
                  <a:pt x="1521778" y="3994115"/>
                </a:lnTo>
                <a:cubicBezTo>
                  <a:pt x="1507604" y="3994115"/>
                  <a:pt x="1497775" y="3993657"/>
                  <a:pt x="1492288" y="3992743"/>
                </a:cubicBezTo>
                <a:cubicBezTo>
                  <a:pt x="1486802" y="3991829"/>
                  <a:pt x="1483030" y="3989428"/>
                  <a:pt x="1480973" y="3985542"/>
                </a:cubicBezTo>
                <a:cubicBezTo>
                  <a:pt x="1478916" y="3981656"/>
                  <a:pt x="1477887" y="3974684"/>
                  <a:pt x="1477887" y="3964625"/>
                </a:cubicBezTo>
                <a:lnTo>
                  <a:pt x="1477887" y="3669731"/>
                </a:lnTo>
                <a:lnTo>
                  <a:pt x="1479258" y="3669731"/>
                </a:lnTo>
                <a:lnTo>
                  <a:pt x="1574584" y="4026347"/>
                </a:lnTo>
                <a:lnTo>
                  <a:pt x="1671968" y="4026347"/>
                </a:lnTo>
                <a:lnTo>
                  <a:pt x="1772781" y="3669731"/>
                </a:lnTo>
                <a:lnTo>
                  <a:pt x="1774152" y="3669731"/>
                </a:lnTo>
                <a:lnTo>
                  <a:pt x="1774152" y="3965311"/>
                </a:lnTo>
                <a:cubicBezTo>
                  <a:pt x="1774152" y="3976741"/>
                  <a:pt x="1772324" y="3984399"/>
                  <a:pt x="1768666" y="3988285"/>
                </a:cubicBezTo>
                <a:cubicBezTo>
                  <a:pt x="1765008" y="3992172"/>
                  <a:pt x="1755864" y="3994115"/>
                  <a:pt x="1741234" y="3994115"/>
                </a:cubicBezTo>
                <a:lnTo>
                  <a:pt x="1730947" y="3994115"/>
                </a:lnTo>
                <a:lnTo>
                  <a:pt x="1730947" y="4071610"/>
                </a:lnTo>
                <a:lnTo>
                  <a:pt x="1949717" y="4071610"/>
                </a:lnTo>
                <a:lnTo>
                  <a:pt x="1949717" y="3994115"/>
                </a:lnTo>
                <a:lnTo>
                  <a:pt x="1940802" y="3994115"/>
                </a:lnTo>
                <a:cubicBezTo>
                  <a:pt x="1928915" y="3994115"/>
                  <a:pt x="1920570" y="3993315"/>
                  <a:pt x="1915770" y="3991714"/>
                </a:cubicBezTo>
                <a:cubicBezTo>
                  <a:pt x="1910969" y="3990114"/>
                  <a:pt x="1907883" y="3987142"/>
                  <a:pt x="1906512" y="3982799"/>
                </a:cubicBezTo>
                <a:cubicBezTo>
                  <a:pt x="1905140" y="3978456"/>
                  <a:pt x="1904454" y="3970798"/>
                  <a:pt x="1904454" y="3959825"/>
                </a:cubicBezTo>
                <a:lnTo>
                  <a:pt x="1904454" y="3694420"/>
                </a:lnTo>
                <a:cubicBezTo>
                  <a:pt x="1904454" y="3684819"/>
                  <a:pt x="1906169" y="3678304"/>
                  <a:pt x="1909598" y="3674875"/>
                </a:cubicBezTo>
                <a:cubicBezTo>
                  <a:pt x="1913027" y="3671446"/>
                  <a:pt x="1920685" y="3669731"/>
                  <a:pt x="1932572" y="3669731"/>
                </a:cubicBezTo>
                <a:lnTo>
                  <a:pt x="1949717" y="3669731"/>
                </a:lnTo>
                <a:lnTo>
                  <a:pt x="1949717" y="3592236"/>
                </a:lnTo>
                <a:lnTo>
                  <a:pt x="1693914" y="3592236"/>
                </a:lnTo>
                <a:cubicBezTo>
                  <a:pt x="1686141" y="3615553"/>
                  <a:pt x="1675054" y="3654301"/>
                  <a:pt x="1660652" y="3708479"/>
                </a:cubicBezTo>
                <a:cubicBezTo>
                  <a:pt x="1646250" y="3762657"/>
                  <a:pt x="1636764" y="3800491"/>
                  <a:pt x="1632191" y="3821979"/>
                </a:cubicBezTo>
                <a:lnTo>
                  <a:pt x="1630820" y="3821979"/>
                </a:lnTo>
                <a:cubicBezTo>
                  <a:pt x="1619847" y="3773059"/>
                  <a:pt x="1600188" y="3696478"/>
                  <a:pt x="1571841" y="3592236"/>
                </a:cubicBezTo>
                <a:close/>
                <a:moveTo>
                  <a:pt x="1035012" y="3592236"/>
                </a:moveTo>
                <a:lnTo>
                  <a:pt x="1035012" y="3669731"/>
                </a:lnTo>
                <a:lnTo>
                  <a:pt x="1046671" y="3669731"/>
                </a:lnTo>
                <a:cubicBezTo>
                  <a:pt x="1061301" y="3669731"/>
                  <a:pt x="1070674" y="3671332"/>
                  <a:pt x="1074789" y="3674532"/>
                </a:cubicBezTo>
                <a:cubicBezTo>
                  <a:pt x="1078903" y="3677732"/>
                  <a:pt x="1080961" y="3684590"/>
                  <a:pt x="1080961" y="3695106"/>
                </a:cubicBezTo>
                <a:lnTo>
                  <a:pt x="1080961" y="3967369"/>
                </a:lnTo>
                <a:cubicBezTo>
                  <a:pt x="1080961" y="3978799"/>
                  <a:pt x="1078903" y="3986114"/>
                  <a:pt x="1074789" y="3989314"/>
                </a:cubicBezTo>
                <a:cubicBezTo>
                  <a:pt x="1070674" y="3992515"/>
                  <a:pt x="1061530" y="3994115"/>
                  <a:pt x="1047357" y="3994115"/>
                </a:cubicBezTo>
                <a:lnTo>
                  <a:pt x="1035012" y="3994115"/>
                </a:lnTo>
                <a:lnTo>
                  <a:pt x="1035012" y="4071610"/>
                </a:lnTo>
                <a:lnTo>
                  <a:pt x="1261326" y="4071610"/>
                </a:lnTo>
                <a:lnTo>
                  <a:pt x="1261326" y="3994115"/>
                </a:lnTo>
                <a:lnTo>
                  <a:pt x="1246924" y="3994115"/>
                </a:lnTo>
                <a:cubicBezTo>
                  <a:pt x="1234580" y="3994115"/>
                  <a:pt x="1226236" y="3992172"/>
                  <a:pt x="1221893" y="3988285"/>
                </a:cubicBezTo>
                <a:cubicBezTo>
                  <a:pt x="1217549" y="3984399"/>
                  <a:pt x="1215378" y="3977884"/>
                  <a:pt x="1215378" y="3968740"/>
                </a:cubicBezTo>
                <a:lnTo>
                  <a:pt x="1215378" y="3699907"/>
                </a:lnTo>
                <a:cubicBezTo>
                  <a:pt x="1215378" y="3687562"/>
                  <a:pt x="1217435" y="3679447"/>
                  <a:pt x="1221550" y="3675561"/>
                </a:cubicBezTo>
                <a:cubicBezTo>
                  <a:pt x="1225665" y="3671674"/>
                  <a:pt x="1233666" y="3669731"/>
                  <a:pt x="1245553" y="3669731"/>
                </a:cubicBezTo>
                <a:lnTo>
                  <a:pt x="1261326" y="3669731"/>
                </a:lnTo>
                <a:lnTo>
                  <a:pt x="1261326" y="3592236"/>
                </a:lnTo>
                <a:close/>
                <a:moveTo>
                  <a:pt x="6953999" y="3586750"/>
                </a:moveTo>
                <a:lnTo>
                  <a:pt x="6827126" y="3954338"/>
                </a:lnTo>
                <a:cubicBezTo>
                  <a:pt x="6823011" y="3966683"/>
                  <a:pt x="6819353" y="3975370"/>
                  <a:pt x="6816153" y="3980399"/>
                </a:cubicBezTo>
                <a:cubicBezTo>
                  <a:pt x="6812953" y="3985428"/>
                  <a:pt x="6808838" y="3988971"/>
                  <a:pt x="6803808" y="3991029"/>
                </a:cubicBezTo>
                <a:cubicBezTo>
                  <a:pt x="6798780" y="3993086"/>
                  <a:pt x="6791235" y="3994115"/>
                  <a:pt x="6781177" y="3994115"/>
                </a:cubicBezTo>
                <a:lnTo>
                  <a:pt x="6777062" y="3994115"/>
                </a:lnTo>
                <a:lnTo>
                  <a:pt x="6777062" y="4071610"/>
                </a:lnTo>
                <a:lnTo>
                  <a:pt x="6968400" y="4071610"/>
                </a:lnTo>
                <a:lnTo>
                  <a:pt x="6968400" y="3994115"/>
                </a:lnTo>
                <a:cubicBezTo>
                  <a:pt x="6957885" y="3994115"/>
                  <a:pt x="6949998" y="3992972"/>
                  <a:pt x="6944740" y="3990686"/>
                </a:cubicBezTo>
                <a:cubicBezTo>
                  <a:pt x="6939483" y="3988400"/>
                  <a:pt x="6936854" y="3984514"/>
                  <a:pt x="6936854" y="3979027"/>
                </a:cubicBezTo>
                <a:cubicBezTo>
                  <a:pt x="6936854" y="3973083"/>
                  <a:pt x="6938340" y="3965997"/>
                  <a:pt x="6941311" y="3957767"/>
                </a:cubicBezTo>
                <a:cubicBezTo>
                  <a:pt x="6944283" y="3949538"/>
                  <a:pt x="6945998" y="3944508"/>
                  <a:pt x="6946455" y="3942680"/>
                </a:cubicBezTo>
                <a:lnTo>
                  <a:pt x="7074013" y="3942680"/>
                </a:lnTo>
                <a:cubicBezTo>
                  <a:pt x="7080872" y="3961882"/>
                  <a:pt x="7084301" y="3974684"/>
                  <a:pt x="7084301" y="3981085"/>
                </a:cubicBezTo>
                <a:cubicBezTo>
                  <a:pt x="7084301" y="3989771"/>
                  <a:pt x="7077671" y="3994115"/>
                  <a:pt x="7064412" y="3994115"/>
                </a:cubicBezTo>
                <a:lnTo>
                  <a:pt x="7048639" y="3994115"/>
                </a:lnTo>
                <a:lnTo>
                  <a:pt x="7048639" y="4071610"/>
                </a:lnTo>
                <a:lnTo>
                  <a:pt x="7266038" y="4071610"/>
                </a:lnTo>
                <a:lnTo>
                  <a:pt x="7266038" y="3994115"/>
                </a:lnTo>
                <a:lnTo>
                  <a:pt x="7256437" y="3994115"/>
                </a:lnTo>
                <a:cubicBezTo>
                  <a:pt x="7248207" y="3994115"/>
                  <a:pt x="7241692" y="3992629"/>
                  <a:pt x="7236891" y="3989657"/>
                </a:cubicBezTo>
                <a:cubicBezTo>
                  <a:pt x="7232090" y="3986685"/>
                  <a:pt x="7227862" y="3981542"/>
                  <a:pt x="7224204" y="3974227"/>
                </a:cubicBezTo>
                <a:cubicBezTo>
                  <a:pt x="7220546" y="3966911"/>
                  <a:pt x="7215974" y="3955024"/>
                  <a:pt x="7210488" y="3938565"/>
                </a:cubicBezTo>
                <a:lnTo>
                  <a:pt x="7092530" y="3586750"/>
                </a:lnTo>
                <a:close/>
                <a:moveTo>
                  <a:pt x="8786990" y="3576463"/>
                </a:moveTo>
                <a:cubicBezTo>
                  <a:pt x="8734868" y="3576463"/>
                  <a:pt x="8690064" y="3587093"/>
                  <a:pt x="8652572" y="3608352"/>
                </a:cubicBezTo>
                <a:cubicBezTo>
                  <a:pt x="8615082" y="3629612"/>
                  <a:pt x="8586508" y="3659673"/>
                  <a:pt x="8566848" y="3698535"/>
                </a:cubicBezTo>
                <a:cubicBezTo>
                  <a:pt x="8547188" y="3737397"/>
                  <a:pt x="8537358" y="3782660"/>
                  <a:pt x="8537358" y="3834323"/>
                </a:cubicBezTo>
                <a:cubicBezTo>
                  <a:pt x="8537358" y="3886444"/>
                  <a:pt x="8546846" y="3931478"/>
                  <a:pt x="8565819" y="3969426"/>
                </a:cubicBezTo>
                <a:cubicBezTo>
                  <a:pt x="8584793" y="4007374"/>
                  <a:pt x="8612568" y="4036406"/>
                  <a:pt x="8649144" y="4056523"/>
                </a:cubicBezTo>
                <a:cubicBezTo>
                  <a:pt x="8685720" y="4076639"/>
                  <a:pt x="8729382" y="4086698"/>
                  <a:pt x="8780132" y="4086698"/>
                </a:cubicBezTo>
                <a:cubicBezTo>
                  <a:pt x="8833624" y="4086698"/>
                  <a:pt x="8878658" y="4075153"/>
                  <a:pt x="8915234" y="4052065"/>
                </a:cubicBezTo>
                <a:cubicBezTo>
                  <a:pt x="8951810" y="4028976"/>
                  <a:pt x="8979014" y="3997201"/>
                  <a:pt x="8996844" y="3956739"/>
                </a:cubicBezTo>
                <a:cubicBezTo>
                  <a:pt x="9014676" y="3916276"/>
                  <a:pt x="9023590" y="3870442"/>
                  <a:pt x="9023590" y="3819236"/>
                </a:cubicBezTo>
                <a:cubicBezTo>
                  <a:pt x="9023590" y="3743341"/>
                  <a:pt x="9003017" y="3683905"/>
                  <a:pt x="8961869" y="3640928"/>
                </a:cubicBezTo>
                <a:cubicBezTo>
                  <a:pt x="8920720" y="3597951"/>
                  <a:pt x="8862428" y="3576463"/>
                  <a:pt x="8786990" y="3576463"/>
                </a:cubicBezTo>
                <a:close/>
                <a:moveTo>
                  <a:pt x="7528319" y="3576463"/>
                </a:moveTo>
                <a:cubicBezTo>
                  <a:pt x="7472997" y="3576463"/>
                  <a:pt x="7426706" y="3588007"/>
                  <a:pt x="7389444" y="3611095"/>
                </a:cubicBezTo>
                <a:cubicBezTo>
                  <a:pt x="7352182" y="3634184"/>
                  <a:pt x="7324521" y="3665045"/>
                  <a:pt x="7306462" y="3703678"/>
                </a:cubicBezTo>
                <a:cubicBezTo>
                  <a:pt x="7288403" y="3742312"/>
                  <a:pt x="7279373" y="3785174"/>
                  <a:pt x="7279373" y="3832266"/>
                </a:cubicBezTo>
                <a:cubicBezTo>
                  <a:pt x="7279373" y="3873871"/>
                  <a:pt x="7286688" y="3913762"/>
                  <a:pt x="7301319" y="3951938"/>
                </a:cubicBezTo>
                <a:cubicBezTo>
                  <a:pt x="7315949" y="3990114"/>
                  <a:pt x="7340981" y="4022118"/>
                  <a:pt x="7376414" y="4047950"/>
                </a:cubicBezTo>
                <a:cubicBezTo>
                  <a:pt x="7411846" y="4073782"/>
                  <a:pt x="7458824" y="4086698"/>
                  <a:pt x="7517346" y="4086698"/>
                </a:cubicBezTo>
                <a:cubicBezTo>
                  <a:pt x="7553007" y="4086698"/>
                  <a:pt x="7584897" y="4082697"/>
                  <a:pt x="7613015" y="4074696"/>
                </a:cubicBezTo>
                <a:cubicBezTo>
                  <a:pt x="7641133" y="4066695"/>
                  <a:pt x="7668450" y="4053779"/>
                  <a:pt x="7694968" y="4035949"/>
                </a:cubicBezTo>
                <a:lnTo>
                  <a:pt x="7694968" y="3928964"/>
                </a:lnTo>
                <a:cubicBezTo>
                  <a:pt x="7643304" y="3960968"/>
                  <a:pt x="7593926" y="3976970"/>
                  <a:pt x="7546835" y="3976970"/>
                </a:cubicBezTo>
                <a:cubicBezTo>
                  <a:pt x="7503401" y="3976970"/>
                  <a:pt x="7470482" y="3963482"/>
                  <a:pt x="7448080" y="3936507"/>
                </a:cubicBezTo>
                <a:cubicBezTo>
                  <a:pt x="7425677" y="3909533"/>
                  <a:pt x="7414476" y="3869985"/>
                  <a:pt x="7414476" y="3817864"/>
                </a:cubicBezTo>
                <a:cubicBezTo>
                  <a:pt x="7414476" y="3772144"/>
                  <a:pt x="7422934" y="3734540"/>
                  <a:pt x="7439850" y="3705050"/>
                </a:cubicBezTo>
                <a:cubicBezTo>
                  <a:pt x="7456766" y="3675561"/>
                  <a:pt x="7483741" y="3660816"/>
                  <a:pt x="7520774" y="3660816"/>
                </a:cubicBezTo>
                <a:cubicBezTo>
                  <a:pt x="7545920" y="3660816"/>
                  <a:pt x="7562952" y="3667102"/>
                  <a:pt x="7571867" y="3679676"/>
                </a:cubicBezTo>
                <a:cubicBezTo>
                  <a:pt x="7580782" y="3692248"/>
                  <a:pt x="7585240" y="3708822"/>
                  <a:pt x="7585240" y="3729396"/>
                </a:cubicBezTo>
                <a:lnTo>
                  <a:pt x="7585240" y="3770544"/>
                </a:lnTo>
                <a:lnTo>
                  <a:pt x="7697711" y="3770544"/>
                </a:lnTo>
                <a:lnTo>
                  <a:pt x="7697711" y="3614182"/>
                </a:lnTo>
                <a:cubicBezTo>
                  <a:pt x="7645590" y="3589036"/>
                  <a:pt x="7589126" y="3576463"/>
                  <a:pt x="7528319" y="3576463"/>
                </a:cubicBezTo>
                <a:close/>
                <a:moveTo>
                  <a:pt x="3205341" y="3576463"/>
                </a:moveTo>
                <a:cubicBezTo>
                  <a:pt x="3153220" y="3576463"/>
                  <a:pt x="3108415" y="3587093"/>
                  <a:pt x="3070924" y="3608352"/>
                </a:cubicBezTo>
                <a:cubicBezTo>
                  <a:pt x="3033434" y="3629612"/>
                  <a:pt x="3004858" y="3659673"/>
                  <a:pt x="2985199" y="3698535"/>
                </a:cubicBezTo>
                <a:cubicBezTo>
                  <a:pt x="2965539" y="3737397"/>
                  <a:pt x="2955710" y="3782660"/>
                  <a:pt x="2955710" y="3834323"/>
                </a:cubicBezTo>
                <a:cubicBezTo>
                  <a:pt x="2955710" y="3886444"/>
                  <a:pt x="2965197" y="3931478"/>
                  <a:pt x="2984171" y="3969426"/>
                </a:cubicBezTo>
                <a:cubicBezTo>
                  <a:pt x="3003144" y="4007374"/>
                  <a:pt x="3030919" y="4036406"/>
                  <a:pt x="3067495" y="4056523"/>
                </a:cubicBezTo>
                <a:cubicBezTo>
                  <a:pt x="3104071" y="4076639"/>
                  <a:pt x="3147734" y="4086698"/>
                  <a:pt x="3198483" y="4086698"/>
                </a:cubicBezTo>
                <a:cubicBezTo>
                  <a:pt x="3251976" y="4086698"/>
                  <a:pt x="3297009" y="4075153"/>
                  <a:pt x="3333585" y="4052065"/>
                </a:cubicBezTo>
                <a:cubicBezTo>
                  <a:pt x="3370161" y="4028976"/>
                  <a:pt x="3397365" y="3997201"/>
                  <a:pt x="3415196" y="3956739"/>
                </a:cubicBezTo>
                <a:cubicBezTo>
                  <a:pt x="3433026" y="3916276"/>
                  <a:pt x="3441942" y="3870442"/>
                  <a:pt x="3441942" y="3819236"/>
                </a:cubicBezTo>
                <a:cubicBezTo>
                  <a:pt x="3441942" y="3743341"/>
                  <a:pt x="3421368" y="3683905"/>
                  <a:pt x="3380220" y="3640928"/>
                </a:cubicBezTo>
                <a:cubicBezTo>
                  <a:pt x="3339072" y="3597951"/>
                  <a:pt x="3280779" y="3576463"/>
                  <a:pt x="3205341" y="3576463"/>
                </a:cubicBezTo>
                <a:close/>
                <a:moveTo>
                  <a:pt x="3669399" y="3050836"/>
                </a:moveTo>
                <a:lnTo>
                  <a:pt x="3708489" y="3050836"/>
                </a:lnTo>
                <a:cubicBezTo>
                  <a:pt x="3730435" y="3050836"/>
                  <a:pt x="3747465" y="3054836"/>
                  <a:pt x="3759582" y="3062837"/>
                </a:cubicBezTo>
                <a:cubicBezTo>
                  <a:pt x="3771697" y="3070837"/>
                  <a:pt x="3777755" y="3085354"/>
                  <a:pt x="3777755" y="3106385"/>
                </a:cubicBezTo>
                <a:cubicBezTo>
                  <a:pt x="3777755" y="3124673"/>
                  <a:pt x="3772955" y="3138275"/>
                  <a:pt x="3763354" y="3147190"/>
                </a:cubicBezTo>
                <a:cubicBezTo>
                  <a:pt x="3753752" y="3156106"/>
                  <a:pt x="3738208" y="3160563"/>
                  <a:pt x="3716719" y="3160563"/>
                </a:cubicBezTo>
                <a:lnTo>
                  <a:pt x="3669399" y="3160563"/>
                </a:lnTo>
                <a:close/>
                <a:moveTo>
                  <a:pt x="1248296" y="2896530"/>
                </a:moveTo>
                <a:lnTo>
                  <a:pt x="1249668" y="2896530"/>
                </a:lnTo>
                <a:lnTo>
                  <a:pt x="1294930" y="3035062"/>
                </a:lnTo>
                <a:lnTo>
                  <a:pt x="1201662" y="3035062"/>
                </a:lnTo>
                <a:close/>
                <a:moveTo>
                  <a:pt x="5633606" y="2871155"/>
                </a:moveTo>
                <a:cubicBezTo>
                  <a:pt x="5647322" y="2871155"/>
                  <a:pt x="5657952" y="2875842"/>
                  <a:pt x="5665495" y="2885214"/>
                </a:cubicBezTo>
                <a:cubicBezTo>
                  <a:pt x="5673040" y="2894587"/>
                  <a:pt x="5678297" y="2909560"/>
                  <a:pt x="5681268" y="2930135"/>
                </a:cubicBezTo>
                <a:cubicBezTo>
                  <a:pt x="5684240" y="2950708"/>
                  <a:pt x="5685727" y="2979055"/>
                  <a:pt x="5685727" y="3015174"/>
                </a:cubicBezTo>
                <a:cubicBezTo>
                  <a:pt x="5685727" y="3053578"/>
                  <a:pt x="5684240" y="3084211"/>
                  <a:pt x="5681268" y="3107071"/>
                </a:cubicBezTo>
                <a:cubicBezTo>
                  <a:pt x="5678297" y="3129931"/>
                  <a:pt x="5673040" y="3146961"/>
                  <a:pt x="5665495" y="3158163"/>
                </a:cubicBezTo>
                <a:cubicBezTo>
                  <a:pt x="5657952" y="3169364"/>
                  <a:pt x="5647093" y="3174965"/>
                  <a:pt x="5632920" y="3174965"/>
                </a:cubicBezTo>
                <a:cubicBezTo>
                  <a:pt x="5619662" y="3174965"/>
                  <a:pt x="5609260" y="3170278"/>
                  <a:pt x="5601716" y="3160906"/>
                </a:cubicBezTo>
                <a:cubicBezTo>
                  <a:pt x="5594173" y="3151533"/>
                  <a:pt x="5588686" y="3136446"/>
                  <a:pt x="5585257" y="3115643"/>
                </a:cubicBezTo>
                <a:cubicBezTo>
                  <a:pt x="5581828" y="3094840"/>
                  <a:pt x="5580113" y="3066380"/>
                  <a:pt x="5580113" y="3030261"/>
                </a:cubicBezTo>
                <a:cubicBezTo>
                  <a:pt x="5580113" y="2990942"/>
                  <a:pt x="5581714" y="2959853"/>
                  <a:pt x="5584914" y="2936992"/>
                </a:cubicBezTo>
                <a:cubicBezTo>
                  <a:pt x="5588114" y="2914132"/>
                  <a:pt x="5593601" y="2897445"/>
                  <a:pt x="5601373" y="2886929"/>
                </a:cubicBezTo>
                <a:cubicBezTo>
                  <a:pt x="5609146" y="2876413"/>
                  <a:pt x="5619890" y="2871155"/>
                  <a:pt x="5633606" y="2871155"/>
                </a:cubicBezTo>
                <a:close/>
                <a:moveTo>
                  <a:pt x="3669399" y="2864297"/>
                </a:moveTo>
                <a:lnTo>
                  <a:pt x="3705746" y="2864297"/>
                </a:lnTo>
                <a:cubicBezTo>
                  <a:pt x="3724034" y="2864297"/>
                  <a:pt x="3737522" y="2868184"/>
                  <a:pt x="3746208" y="2875956"/>
                </a:cubicBezTo>
                <a:cubicBezTo>
                  <a:pt x="3754895" y="2883728"/>
                  <a:pt x="3759239" y="2895616"/>
                  <a:pt x="3759239" y="2911618"/>
                </a:cubicBezTo>
                <a:cubicBezTo>
                  <a:pt x="3759239" y="2928534"/>
                  <a:pt x="3755124" y="2940993"/>
                  <a:pt x="3746894" y="2948994"/>
                </a:cubicBezTo>
                <a:cubicBezTo>
                  <a:pt x="3738664" y="2956995"/>
                  <a:pt x="3725177" y="2960995"/>
                  <a:pt x="3706432" y="2960995"/>
                </a:cubicBezTo>
                <a:lnTo>
                  <a:pt x="3669399" y="2960995"/>
                </a:lnTo>
                <a:close/>
                <a:moveTo>
                  <a:pt x="7061669" y="2860869"/>
                </a:moveTo>
                <a:lnTo>
                  <a:pt x="7093902" y="2860869"/>
                </a:lnTo>
                <a:cubicBezTo>
                  <a:pt x="7136879" y="2860869"/>
                  <a:pt x="7158367" y="2880071"/>
                  <a:pt x="7158367" y="2918476"/>
                </a:cubicBezTo>
                <a:cubicBezTo>
                  <a:pt x="7158367" y="2942250"/>
                  <a:pt x="7151966" y="2957795"/>
                  <a:pt x="7139165" y="2965110"/>
                </a:cubicBezTo>
                <a:cubicBezTo>
                  <a:pt x="7126363" y="2972426"/>
                  <a:pt x="7110818" y="2976083"/>
                  <a:pt x="7092530" y="2976083"/>
                </a:cubicBezTo>
                <a:lnTo>
                  <a:pt x="7061669" y="2976083"/>
                </a:lnTo>
                <a:close/>
                <a:moveTo>
                  <a:pt x="6314909" y="2792288"/>
                </a:moveTo>
                <a:lnTo>
                  <a:pt x="6302565" y="3046720"/>
                </a:lnTo>
                <a:lnTo>
                  <a:pt x="6398577" y="3050149"/>
                </a:lnTo>
                <a:cubicBezTo>
                  <a:pt x="6404521" y="3039634"/>
                  <a:pt x="6410921" y="3032776"/>
                  <a:pt x="6417779" y="3029575"/>
                </a:cubicBezTo>
                <a:cubicBezTo>
                  <a:pt x="6424637" y="3026375"/>
                  <a:pt x="6431495" y="3024775"/>
                  <a:pt x="6438353" y="3024775"/>
                </a:cubicBezTo>
                <a:cubicBezTo>
                  <a:pt x="6453898" y="3024775"/>
                  <a:pt x="6465785" y="3031290"/>
                  <a:pt x="6474015" y="3044320"/>
                </a:cubicBezTo>
                <a:cubicBezTo>
                  <a:pt x="6482244" y="3057350"/>
                  <a:pt x="6486359" y="3076667"/>
                  <a:pt x="6486359" y="3102270"/>
                </a:cubicBezTo>
                <a:cubicBezTo>
                  <a:pt x="6486359" y="3124673"/>
                  <a:pt x="6482359" y="3143304"/>
                  <a:pt x="6474358" y="3158163"/>
                </a:cubicBezTo>
                <a:cubicBezTo>
                  <a:pt x="6466357" y="3173022"/>
                  <a:pt x="6453441" y="3180451"/>
                  <a:pt x="6435610" y="3180451"/>
                </a:cubicBezTo>
                <a:cubicBezTo>
                  <a:pt x="6408178" y="3180451"/>
                  <a:pt x="6394462" y="3165364"/>
                  <a:pt x="6394462" y="3135189"/>
                </a:cubicBezTo>
                <a:lnTo>
                  <a:pt x="6394462" y="3103642"/>
                </a:lnTo>
                <a:lnTo>
                  <a:pt x="6295707" y="3103642"/>
                </a:lnTo>
                <a:lnTo>
                  <a:pt x="6295707" y="3224342"/>
                </a:lnTo>
                <a:cubicBezTo>
                  <a:pt x="6333654" y="3250403"/>
                  <a:pt x="6382575" y="3263433"/>
                  <a:pt x="6442468" y="3263433"/>
                </a:cubicBezTo>
                <a:cubicBezTo>
                  <a:pt x="6507391" y="3263433"/>
                  <a:pt x="6551739" y="3245831"/>
                  <a:pt x="6575513" y="3210627"/>
                </a:cubicBezTo>
                <a:cubicBezTo>
                  <a:pt x="6599288" y="3175422"/>
                  <a:pt x="6611175" y="3135874"/>
                  <a:pt x="6611175" y="3091983"/>
                </a:cubicBezTo>
                <a:cubicBezTo>
                  <a:pt x="6611175" y="3055407"/>
                  <a:pt x="6604317" y="3026032"/>
                  <a:pt x="6590601" y="3003858"/>
                </a:cubicBezTo>
                <a:cubicBezTo>
                  <a:pt x="6576885" y="2981684"/>
                  <a:pt x="6559626" y="2966025"/>
                  <a:pt x="6538823" y="2956881"/>
                </a:cubicBezTo>
                <a:cubicBezTo>
                  <a:pt x="6518021" y="2947736"/>
                  <a:pt x="6496418" y="2943164"/>
                  <a:pt x="6474015" y="2943164"/>
                </a:cubicBezTo>
                <a:cubicBezTo>
                  <a:pt x="6450698" y="2943164"/>
                  <a:pt x="6427381" y="2948194"/>
                  <a:pt x="6404063" y="2958252"/>
                </a:cubicBezTo>
                <a:lnTo>
                  <a:pt x="6406806" y="2888986"/>
                </a:lnTo>
                <a:lnTo>
                  <a:pt x="6592658" y="2888986"/>
                </a:lnTo>
                <a:lnTo>
                  <a:pt x="6592658" y="2792288"/>
                </a:lnTo>
                <a:close/>
                <a:moveTo>
                  <a:pt x="6049352" y="2781316"/>
                </a:moveTo>
                <a:cubicBezTo>
                  <a:pt x="6021006" y="2781316"/>
                  <a:pt x="5994260" y="2785545"/>
                  <a:pt x="5969114" y="2794003"/>
                </a:cubicBezTo>
                <a:cubicBezTo>
                  <a:pt x="5943968" y="2802461"/>
                  <a:pt x="5916993" y="2817206"/>
                  <a:pt x="5888189" y="2838237"/>
                </a:cubicBezTo>
                <a:lnTo>
                  <a:pt x="5888189" y="2956195"/>
                </a:lnTo>
                <a:lnTo>
                  <a:pt x="5985573" y="2956195"/>
                </a:lnTo>
                <a:lnTo>
                  <a:pt x="5985573" y="2923276"/>
                </a:lnTo>
                <a:cubicBezTo>
                  <a:pt x="5985573" y="2884872"/>
                  <a:pt x="6000661" y="2865669"/>
                  <a:pt x="6030836" y="2865669"/>
                </a:cubicBezTo>
                <a:cubicBezTo>
                  <a:pt x="6045923" y="2865669"/>
                  <a:pt x="6057011" y="2870355"/>
                  <a:pt x="6064097" y="2879728"/>
                </a:cubicBezTo>
                <a:cubicBezTo>
                  <a:pt x="6071184" y="2889100"/>
                  <a:pt x="6074727" y="2900416"/>
                  <a:pt x="6074727" y="2913675"/>
                </a:cubicBezTo>
                <a:cubicBezTo>
                  <a:pt x="6074727" y="2943850"/>
                  <a:pt x="6059639" y="2977226"/>
                  <a:pt x="6029465" y="3013802"/>
                </a:cubicBezTo>
                <a:cubicBezTo>
                  <a:pt x="6002033" y="3047635"/>
                  <a:pt x="5949912" y="3094498"/>
                  <a:pt x="5873102" y="3154391"/>
                </a:cubicBezTo>
                <a:lnTo>
                  <a:pt x="5873102" y="3252460"/>
                </a:lnTo>
                <a:lnTo>
                  <a:pt x="6211887" y="3252460"/>
                </a:lnTo>
                <a:lnTo>
                  <a:pt x="6211887" y="3105014"/>
                </a:lnTo>
                <a:lnTo>
                  <a:pt x="6117247" y="3105014"/>
                </a:lnTo>
                <a:lnTo>
                  <a:pt x="6117247" y="3122158"/>
                </a:lnTo>
                <a:cubicBezTo>
                  <a:pt x="6117247" y="3135417"/>
                  <a:pt x="6115989" y="3144104"/>
                  <a:pt x="6113474" y="3148219"/>
                </a:cubicBezTo>
                <a:cubicBezTo>
                  <a:pt x="6110960" y="3152333"/>
                  <a:pt x="6103988" y="3154391"/>
                  <a:pt x="6092558" y="3154391"/>
                </a:cubicBezTo>
                <a:lnTo>
                  <a:pt x="6014377" y="3154391"/>
                </a:lnTo>
                <a:lnTo>
                  <a:pt x="6014377" y="3153020"/>
                </a:lnTo>
                <a:cubicBezTo>
                  <a:pt x="6058725" y="3120558"/>
                  <a:pt x="6094045" y="3091411"/>
                  <a:pt x="6120333" y="3065580"/>
                </a:cubicBezTo>
                <a:cubicBezTo>
                  <a:pt x="6146622" y="3039748"/>
                  <a:pt x="6166053" y="3014259"/>
                  <a:pt x="6178626" y="2989113"/>
                </a:cubicBezTo>
                <a:cubicBezTo>
                  <a:pt x="6191199" y="2963967"/>
                  <a:pt x="6197485" y="2937221"/>
                  <a:pt x="6197485" y="2908875"/>
                </a:cubicBezTo>
                <a:cubicBezTo>
                  <a:pt x="6197485" y="2868641"/>
                  <a:pt x="6184683" y="2837323"/>
                  <a:pt x="6159080" y="2814920"/>
                </a:cubicBezTo>
                <a:cubicBezTo>
                  <a:pt x="6133477" y="2792517"/>
                  <a:pt x="6096902" y="2781316"/>
                  <a:pt x="6049352" y="2781316"/>
                </a:cubicBezTo>
                <a:close/>
                <a:moveTo>
                  <a:pt x="5640463" y="2781316"/>
                </a:moveTo>
                <a:cubicBezTo>
                  <a:pt x="5579657" y="2781316"/>
                  <a:pt x="5533822" y="2801318"/>
                  <a:pt x="5502961" y="2841323"/>
                </a:cubicBezTo>
                <a:cubicBezTo>
                  <a:pt x="5472100" y="2881328"/>
                  <a:pt x="5456669" y="2942936"/>
                  <a:pt x="5456669" y="3026147"/>
                </a:cubicBezTo>
                <a:cubicBezTo>
                  <a:pt x="5456669" y="3106613"/>
                  <a:pt x="5470156" y="3166278"/>
                  <a:pt x="5497131" y="3205140"/>
                </a:cubicBezTo>
                <a:cubicBezTo>
                  <a:pt x="5524107" y="3244003"/>
                  <a:pt x="5568455" y="3263433"/>
                  <a:pt x="5630177" y="3263433"/>
                </a:cubicBezTo>
                <a:cubicBezTo>
                  <a:pt x="5690070" y="3263433"/>
                  <a:pt x="5734647" y="3242859"/>
                  <a:pt x="5763908" y="3201711"/>
                </a:cubicBezTo>
                <a:cubicBezTo>
                  <a:pt x="5793169" y="3160563"/>
                  <a:pt x="5807798" y="3097241"/>
                  <a:pt x="5807798" y="3011745"/>
                </a:cubicBezTo>
                <a:cubicBezTo>
                  <a:pt x="5807798" y="2932192"/>
                  <a:pt x="5794311" y="2873899"/>
                  <a:pt x="5767336" y="2836866"/>
                </a:cubicBezTo>
                <a:cubicBezTo>
                  <a:pt x="5740362" y="2799832"/>
                  <a:pt x="5698071" y="2781316"/>
                  <a:pt x="5640463" y="2781316"/>
                </a:cubicBezTo>
                <a:close/>
                <a:moveTo>
                  <a:pt x="5230203" y="2781316"/>
                </a:moveTo>
                <a:cubicBezTo>
                  <a:pt x="5201856" y="2781316"/>
                  <a:pt x="5175110" y="2785545"/>
                  <a:pt x="5149964" y="2794003"/>
                </a:cubicBezTo>
                <a:cubicBezTo>
                  <a:pt x="5124818" y="2802461"/>
                  <a:pt x="5097844" y="2817206"/>
                  <a:pt x="5069039" y="2838237"/>
                </a:cubicBezTo>
                <a:lnTo>
                  <a:pt x="5069039" y="2956195"/>
                </a:lnTo>
                <a:lnTo>
                  <a:pt x="5166424" y="2956195"/>
                </a:lnTo>
                <a:lnTo>
                  <a:pt x="5166424" y="2923276"/>
                </a:lnTo>
                <a:cubicBezTo>
                  <a:pt x="5166424" y="2884872"/>
                  <a:pt x="5181511" y="2865669"/>
                  <a:pt x="5211686" y="2865669"/>
                </a:cubicBezTo>
                <a:cubicBezTo>
                  <a:pt x="5226774" y="2865669"/>
                  <a:pt x="5237861" y="2870355"/>
                  <a:pt x="5244947" y="2879728"/>
                </a:cubicBezTo>
                <a:cubicBezTo>
                  <a:pt x="5252035" y="2889100"/>
                  <a:pt x="5255577" y="2900416"/>
                  <a:pt x="5255577" y="2913675"/>
                </a:cubicBezTo>
                <a:cubicBezTo>
                  <a:pt x="5255577" y="2943850"/>
                  <a:pt x="5240490" y="2977226"/>
                  <a:pt x="5210314" y="3013802"/>
                </a:cubicBezTo>
                <a:cubicBezTo>
                  <a:pt x="5182883" y="3047635"/>
                  <a:pt x="5130762" y="3094498"/>
                  <a:pt x="5053952" y="3154391"/>
                </a:cubicBezTo>
                <a:lnTo>
                  <a:pt x="5053952" y="3252460"/>
                </a:lnTo>
                <a:lnTo>
                  <a:pt x="5392738" y="3252460"/>
                </a:lnTo>
                <a:lnTo>
                  <a:pt x="5392738" y="3105014"/>
                </a:lnTo>
                <a:lnTo>
                  <a:pt x="5298097" y="3105014"/>
                </a:lnTo>
                <a:lnTo>
                  <a:pt x="5298097" y="3122158"/>
                </a:lnTo>
                <a:cubicBezTo>
                  <a:pt x="5298097" y="3135417"/>
                  <a:pt x="5296840" y="3144104"/>
                  <a:pt x="5294325" y="3148219"/>
                </a:cubicBezTo>
                <a:cubicBezTo>
                  <a:pt x="5291811" y="3152333"/>
                  <a:pt x="5284838" y="3154391"/>
                  <a:pt x="5273408" y="3154391"/>
                </a:cubicBezTo>
                <a:lnTo>
                  <a:pt x="5195227" y="3154391"/>
                </a:lnTo>
                <a:lnTo>
                  <a:pt x="5195227" y="3153020"/>
                </a:lnTo>
                <a:cubicBezTo>
                  <a:pt x="5239576" y="3120558"/>
                  <a:pt x="5274894" y="3091411"/>
                  <a:pt x="5301183" y="3065580"/>
                </a:cubicBezTo>
                <a:cubicBezTo>
                  <a:pt x="5327472" y="3039748"/>
                  <a:pt x="5346903" y="3014259"/>
                  <a:pt x="5359476" y="2989113"/>
                </a:cubicBezTo>
                <a:cubicBezTo>
                  <a:pt x="5372049" y="2963967"/>
                  <a:pt x="5378336" y="2937221"/>
                  <a:pt x="5378336" y="2908875"/>
                </a:cubicBezTo>
                <a:cubicBezTo>
                  <a:pt x="5378336" y="2868641"/>
                  <a:pt x="5365534" y="2837323"/>
                  <a:pt x="5339931" y="2814920"/>
                </a:cubicBezTo>
                <a:cubicBezTo>
                  <a:pt x="5314327" y="2792517"/>
                  <a:pt x="5277752" y="2781316"/>
                  <a:pt x="5230203" y="2781316"/>
                </a:cubicBezTo>
                <a:close/>
                <a:moveTo>
                  <a:pt x="9838168" y="2773086"/>
                </a:moveTo>
                <a:lnTo>
                  <a:pt x="9838168" y="2850582"/>
                </a:lnTo>
                <a:lnTo>
                  <a:pt x="9852570" y="2850582"/>
                </a:lnTo>
                <a:cubicBezTo>
                  <a:pt x="9864458" y="2850582"/>
                  <a:pt x="9872573" y="2852182"/>
                  <a:pt x="9876916" y="2855382"/>
                </a:cubicBezTo>
                <a:cubicBezTo>
                  <a:pt x="9881260" y="2858582"/>
                  <a:pt x="9883431" y="2865440"/>
                  <a:pt x="9883431" y="2875956"/>
                </a:cubicBezTo>
                <a:lnTo>
                  <a:pt x="9883431" y="3148219"/>
                </a:lnTo>
                <a:cubicBezTo>
                  <a:pt x="9883431" y="3159649"/>
                  <a:pt x="9881603" y="3166964"/>
                  <a:pt x="9877945" y="3170164"/>
                </a:cubicBezTo>
                <a:cubicBezTo>
                  <a:pt x="9874288" y="3173365"/>
                  <a:pt x="9865829" y="3174965"/>
                  <a:pt x="9852570" y="3174965"/>
                </a:cubicBezTo>
                <a:lnTo>
                  <a:pt x="9838168" y="3174965"/>
                </a:lnTo>
                <a:lnTo>
                  <a:pt x="9838168" y="3252460"/>
                </a:lnTo>
                <a:lnTo>
                  <a:pt x="10223588" y="3252460"/>
                </a:lnTo>
                <a:lnTo>
                  <a:pt x="10223588" y="3104328"/>
                </a:lnTo>
                <a:lnTo>
                  <a:pt x="10124833" y="3104328"/>
                </a:lnTo>
                <a:lnTo>
                  <a:pt x="10124833" y="3126273"/>
                </a:lnTo>
                <a:cubicBezTo>
                  <a:pt x="10124833" y="3135874"/>
                  <a:pt x="10124261" y="3142732"/>
                  <a:pt x="10123118" y="3146848"/>
                </a:cubicBezTo>
                <a:cubicBezTo>
                  <a:pt x="10121976" y="3150962"/>
                  <a:pt x="10119232" y="3154048"/>
                  <a:pt x="10114889" y="3156106"/>
                </a:cubicBezTo>
                <a:cubicBezTo>
                  <a:pt x="10110545" y="3158163"/>
                  <a:pt x="10103116" y="3159192"/>
                  <a:pt x="10092600" y="3159192"/>
                </a:cubicBezTo>
                <a:lnTo>
                  <a:pt x="10017162" y="3159192"/>
                </a:lnTo>
                <a:lnTo>
                  <a:pt x="10017162" y="3054950"/>
                </a:lnTo>
                <a:lnTo>
                  <a:pt x="10158437" y="3054950"/>
                </a:lnTo>
                <a:lnTo>
                  <a:pt x="10158437" y="2958252"/>
                </a:lnTo>
                <a:lnTo>
                  <a:pt x="10017162" y="2958252"/>
                </a:lnTo>
                <a:lnTo>
                  <a:pt x="10017162" y="2866355"/>
                </a:lnTo>
                <a:lnTo>
                  <a:pt x="10091228" y="2866355"/>
                </a:lnTo>
                <a:cubicBezTo>
                  <a:pt x="10100830" y="2866355"/>
                  <a:pt x="10107459" y="2868298"/>
                  <a:pt x="10111117" y="2872185"/>
                </a:cubicBezTo>
                <a:cubicBezTo>
                  <a:pt x="10114775" y="2876070"/>
                  <a:pt x="10116603" y="2883271"/>
                  <a:pt x="10116603" y="2893787"/>
                </a:cubicBezTo>
                <a:lnTo>
                  <a:pt x="10116603" y="2915732"/>
                </a:lnTo>
                <a:lnTo>
                  <a:pt x="10215359" y="2915732"/>
                </a:lnTo>
                <a:lnTo>
                  <a:pt x="10215359" y="2773086"/>
                </a:lnTo>
                <a:close/>
                <a:moveTo>
                  <a:pt x="9297910" y="2773086"/>
                </a:moveTo>
                <a:lnTo>
                  <a:pt x="9297910" y="2850582"/>
                </a:lnTo>
                <a:lnTo>
                  <a:pt x="9315741" y="2850582"/>
                </a:lnTo>
                <a:cubicBezTo>
                  <a:pt x="9326714" y="2850582"/>
                  <a:pt x="9334144" y="2852525"/>
                  <a:pt x="9338030" y="2856411"/>
                </a:cubicBezTo>
                <a:cubicBezTo>
                  <a:pt x="9341917" y="2860297"/>
                  <a:pt x="9343859" y="2867269"/>
                  <a:pt x="9343859" y="2877328"/>
                </a:cubicBezTo>
                <a:lnTo>
                  <a:pt x="9343859" y="3081011"/>
                </a:lnTo>
                <a:cubicBezTo>
                  <a:pt x="9343859" y="3143189"/>
                  <a:pt x="9360318" y="3189824"/>
                  <a:pt x="9393237" y="3220913"/>
                </a:cubicBezTo>
                <a:cubicBezTo>
                  <a:pt x="9426155" y="3252003"/>
                  <a:pt x="9477590" y="3267548"/>
                  <a:pt x="9547542" y="3267548"/>
                </a:cubicBezTo>
                <a:cubicBezTo>
                  <a:pt x="9612465" y="3267548"/>
                  <a:pt x="9660584" y="3252117"/>
                  <a:pt x="9691903" y="3221256"/>
                </a:cubicBezTo>
                <a:cubicBezTo>
                  <a:pt x="9723221" y="3190395"/>
                  <a:pt x="9738880" y="3142961"/>
                  <a:pt x="9738880" y="3078953"/>
                </a:cubicBezTo>
                <a:lnTo>
                  <a:pt x="9738880" y="2875956"/>
                </a:lnTo>
                <a:cubicBezTo>
                  <a:pt x="9738880" y="2864983"/>
                  <a:pt x="9740938" y="2858011"/>
                  <a:pt x="9745052" y="2855039"/>
                </a:cubicBezTo>
                <a:cubicBezTo>
                  <a:pt x="9749167" y="2852067"/>
                  <a:pt x="9757854" y="2850582"/>
                  <a:pt x="9771112" y="2850582"/>
                </a:cubicBezTo>
                <a:lnTo>
                  <a:pt x="9784143" y="2850582"/>
                </a:lnTo>
                <a:lnTo>
                  <a:pt x="9784143" y="2773086"/>
                </a:lnTo>
                <a:lnTo>
                  <a:pt x="9577031" y="2773086"/>
                </a:lnTo>
                <a:lnTo>
                  <a:pt x="9577031" y="2850582"/>
                </a:lnTo>
                <a:lnTo>
                  <a:pt x="9593491" y="2850582"/>
                </a:lnTo>
                <a:cubicBezTo>
                  <a:pt x="9605377" y="2850582"/>
                  <a:pt x="9613264" y="2852639"/>
                  <a:pt x="9617150" y="2856754"/>
                </a:cubicBezTo>
                <a:cubicBezTo>
                  <a:pt x="9621037" y="2860869"/>
                  <a:pt x="9622980" y="2868412"/>
                  <a:pt x="9622980" y="2879385"/>
                </a:cubicBezTo>
                <a:lnTo>
                  <a:pt x="9622980" y="3078267"/>
                </a:lnTo>
                <a:cubicBezTo>
                  <a:pt x="9622980" y="3103413"/>
                  <a:pt x="9618065" y="3124101"/>
                  <a:pt x="9608235" y="3140332"/>
                </a:cubicBezTo>
                <a:cubicBezTo>
                  <a:pt x="9598406" y="3156563"/>
                  <a:pt x="9578860" y="3164678"/>
                  <a:pt x="9549599" y="3164678"/>
                </a:cubicBezTo>
                <a:cubicBezTo>
                  <a:pt x="9520796" y="3164678"/>
                  <a:pt x="9501593" y="3156906"/>
                  <a:pt x="9491992" y="3141361"/>
                </a:cubicBezTo>
                <a:cubicBezTo>
                  <a:pt x="9482391" y="3125816"/>
                  <a:pt x="9477590" y="3104785"/>
                  <a:pt x="9477590" y="3078267"/>
                </a:cubicBezTo>
                <a:lnTo>
                  <a:pt x="9477590" y="2878013"/>
                </a:lnTo>
                <a:cubicBezTo>
                  <a:pt x="9477590" y="2866584"/>
                  <a:pt x="9479762" y="2859154"/>
                  <a:pt x="9484106" y="2855725"/>
                </a:cubicBezTo>
                <a:cubicBezTo>
                  <a:pt x="9488448" y="2852296"/>
                  <a:pt x="9497021" y="2850582"/>
                  <a:pt x="9509823" y="2850582"/>
                </a:cubicBezTo>
                <a:lnTo>
                  <a:pt x="9524225" y="2850582"/>
                </a:lnTo>
                <a:lnTo>
                  <a:pt x="9524225" y="2773086"/>
                </a:lnTo>
                <a:close/>
                <a:moveTo>
                  <a:pt x="8771368" y="2773086"/>
                </a:moveTo>
                <a:lnTo>
                  <a:pt x="8771368" y="2850582"/>
                </a:lnTo>
                <a:lnTo>
                  <a:pt x="8784398" y="2850582"/>
                </a:lnTo>
                <a:cubicBezTo>
                  <a:pt x="8796743" y="2850582"/>
                  <a:pt x="8805430" y="2852296"/>
                  <a:pt x="8810459" y="2855725"/>
                </a:cubicBezTo>
                <a:cubicBezTo>
                  <a:pt x="8815489" y="2859154"/>
                  <a:pt x="8818002" y="2866355"/>
                  <a:pt x="8818002" y="2877328"/>
                </a:cubicBezTo>
                <a:lnTo>
                  <a:pt x="8818002" y="3149590"/>
                </a:lnTo>
                <a:cubicBezTo>
                  <a:pt x="8818002" y="3160106"/>
                  <a:pt x="8815716" y="3166964"/>
                  <a:pt x="8811145" y="3170164"/>
                </a:cubicBezTo>
                <a:cubicBezTo>
                  <a:pt x="8806573" y="3173365"/>
                  <a:pt x="8796972" y="3174965"/>
                  <a:pt x="8782341" y="3174965"/>
                </a:cubicBezTo>
                <a:lnTo>
                  <a:pt x="8771368" y="3174965"/>
                </a:lnTo>
                <a:lnTo>
                  <a:pt x="8771368" y="3252460"/>
                </a:lnTo>
                <a:lnTo>
                  <a:pt x="8972308" y="3252460"/>
                </a:lnTo>
                <a:lnTo>
                  <a:pt x="8972308" y="3174965"/>
                </a:lnTo>
                <a:lnTo>
                  <a:pt x="8959278" y="3174965"/>
                </a:lnTo>
                <a:cubicBezTo>
                  <a:pt x="8946018" y="3174965"/>
                  <a:pt x="8937218" y="3173250"/>
                  <a:pt x="8932874" y="3169821"/>
                </a:cubicBezTo>
                <a:cubicBezTo>
                  <a:pt x="8928530" y="3166392"/>
                  <a:pt x="8926360" y="3159878"/>
                  <a:pt x="8926360" y="3150276"/>
                </a:cubicBezTo>
                <a:lnTo>
                  <a:pt x="8926360" y="2955509"/>
                </a:lnTo>
                <a:lnTo>
                  <a:pt x="8927731" y="2955509"/>
                </a:lnTo>
                <a:lnTo>
                  <a:pt x="9069692" y="3256575"/>
                </a:lnTo>
                <a:lnTo>
                  <a:pt x="9201364" y="3256575"/>
                </a:lnTo>
                <a:lnTo>
                  <a:pt x="9201364" y="2877328"/>
                </a:lnTo>
                <a:cubicBezTo>
                  <a:pt x="9201364" y="2866355"/>
                  <a:pt x="9203422" y="2859154"/>
                  <a:pt x="9207537" y="2855725"/>
                </a:cubicBezTo>
                <a:cubicBezTo>
                  <a:pt x="9211652" y="2852296"/>
                  <a:pt x="9219653" y="2850582"/>
                  <a:pt x="9231540" y="2850582"/>
                </a:cubicBezTo>
                <a:lnTo>
                  <a:pt x="9247999" y="2850582"/>
                </a:lnTo>
                <a:lnTo>
                  <a:pt x="9247999" y="2773086"/>
                </a:lnTo>
                <a:lnTo>
                  <a:pt x="9049117" y="2773086"/>
                </a:lnTo>
                <a:lnTo>
                  <a:pt x="9049117" y="2850582"/>
                </a:lnTo>
                <a:lnTo>
                  <a:pt x="9056662" y="2850582"/>
                </a:lnTo>
                <a:cubicBezTo>
                  <a:pt x="9071748" y="2850582"/>
                  <a:pt x="9081579" y="2852410"/>
                  <a:pt x="9086150" y="2856068"/>
                </a:cubicBezTo>
                <a:cubicBezTo>
                  <a:pt x="9090722" y="2859725"/>
                  <a:pt x="9093008" y="2867955"/>
                  <a:pt x="9093008" y="2880757"/>
                </a:cubicBezTo>
                <a:lnTo>
                  <a:pt x="9093008" y="3048778"/>
                </a:lnTo>
                <a:lnTo>
                  <a:pt x="9091637" y="3048778"/>
                </a:lnTo>
                <a:lnTo>
                  <a:pt x="8969564" y="2773086"/>
                </a:lnTo>
                <a:close/>
                <a:moveTo>
                  <a:pt x="8323694" y="2773086"/>
                </a:moveTo>
                <a:lnTo>
                  <a:pt x="8323694" y="2850582"/>
                </a:lnTo>
                <a:lnTo>
                  <a:pt x="8338096" y="2850582"/>
                </a:lnTo>
                <a:cubicBezTo>
                  <a:pt x="8349983" y="2850582"/>
                  <a:pt x="8358098" y="2852182"/>
                  <a:pt x="8362442" y="2855382"/>
                </a:cubicBezTo>
                <a:cubicBezTo>
                  <a:pt x="8366784" y="2858582"/>
                  <a:pt x="8368956" y="2865440"/>
                  <a:pt x="8368956" y="2875956"/>
                </a:cubicBezTo>
                <a:lnTo>
                  <a:pt x="8368956" y="3148219"/>
                </a:lnTo>
                <a:cubicBezTo>
                  <a:pt x="8368956" y="3159649"/>
                  <a:pt x="8367127" y="3166964"/>
                  <a:pt x="8363470" y="3170164"/>
                </a:cubicBezTo>
                <a:cubicBezTo>
                  <a:pt x="8359813" y="3173365"/>
                  <a:pt x="8351354" y="3174965"/>
                  <a:pt x="8338096" y="3174965"/>
                </a:cubicBezTo>
                <a:lnTo>
                  <a:pt x="8323694" y="3174965"/>
                </a:lnTo>
                <a:lnTo>
                  <a:pt x="8323694" y="3252460"/>
                </a:lnTo>
                <a:lnTo>
                  <a:pt x="8709114" y="3252460"/>
                </a:lnTo>
                <a:lnTo>
                  <a:pt x="8709114" y="3104328"/>
                </a:lnTo>
                <a:lnTo>
                  <a:pt x="8610358" y="3104328"/>
                </a:lnTo>
                <a:lnTo>
                  <a:pt x="8610358" y="3126273"/>
                </a:lnTo>
                <a:cubicBezTo>
                  <a:pt x="8610358" y="3135874"/>
                  <a:pt x="8609787" y="3142732"/>
                  <a:pt x="8608644" y="3146848"/>
                </a:cubicBezTo>
                <a:cubicBezTo>
                  <a:pt x="8607500" y="3150962"/>
                  <a:pt x="8604757" y="3154048"/>
                  <a:pt x="8600414" y="3156106"/>
                </a:cubicBezTo>
                <a:cubicBezTo>
                  <a:pt x="8596071" y="3158163"/>
                  <a:pt x="8588641" y="3159192"/>
                  <a:pt x="8578126" y="3159192"/>
                </a:cubicBezTo>
                <a:lnTo>
                  <a:pt x="8502688" y="3159192"/>
                </a:lnTo>
                <a:lnTo>
                  <a:pt x="8502688" y="3054950"/>
                </a:lnTo>
                <a:lnTo>
                  <a:pt x="8643962" y="3054950"/>
                </a:lnTo>
                <a:lnTo>
                  <a:pt x="8643962" y="2958252"/>
                </a:lnTo>
                <a:lnTo>
                  <a:pt x="8502688" y="2958252"/>
                </a:lnTo>
                <a:lnTo>
                  <a:pt x="8502688" y="2866355"/>
                </a:lnTo>
                <a:lnTo>
                  <a:pt x="8576754" y="2866355"/>
                </a:lnTo>
                <a:cubicBezTo>
                  <a:pt x="8586355" y="2866355"/>
                  <a:pt x="8592984" y="2868298"/>
                  <a:pt x="8596642" y="2872185"/>
                </a:cubicBezTo>
                <a:cubicBezTo>
                  <a:pt x="8600300" y="2876070"/>
                  <a:pt x="8602128" y="2883271"/>
                  <a:pt x="8602128" y="2893787"/>
                </a:cubicBezTo>
                <a:lnTo>
                  <a:pt x="8602128" y="2915732"/>
                </a:lnTo>
                <a:lnTo>
                  <a:pt x="8700884" y="2915732"/>
                </a:lnTo>
                <a:lnTo>
                  <a:pt x="8700884" y="2773086"/>
                </a:lnTo>
                <a:close/>
                <a:moveTo>
                  <a:pt x="7805762" y="2773086"/>
                </a:moveTo>
                <a:lnTo>
                  <a:pt x="7805762" y="2850582"/>
                </a:lnTo>
                <a:lnTo>
                  <a:pt x="7814677" y="2850582"/>
                </a:lnTo>
                <a:cubicBezTo>
                  <a:pt x="7822450" y="2850582"/>
                  <a:pt x="7828393" y="2851382"/>
                  <a:pt x="7832508" y="2852982"/>
                </a:cubicBezTo>
                <a:cubicBezTo>
                  <a:pt x="7836623" y="2854582"/>
                  <a:pt x="7840510" y="2858468"/>
                  <a:pt x="7844167" y="2864640"/>
                </a:cubicBezTo>
                <a:cubicBezTo>
                  <a:pt x="7847825" y="2870813"/>
                  <a:pt x="7851940" y="2880757"/>
                  <a:pt x="7856512" y="2894473"/>
                </a:cubicBezTo>
                <a:lnTo>
                  <a:pt x="7982699" y="3255203"/>
                </a:lnTo>
                <a:lnTo>
                  <a:pt x="8114372" y="3255203"/>
                </a:lnTo>
                <a:lnTo>
                  <a:pt x="8245360" y="2890358"/>
                </a:lnTo>
                <a:cubicBezTo>
                  <a:pt x="8250846" y="2875271"/>
                  <a:pt x="8256332" y="2864869"/>
                  <a:pt x="8261819" y="2859154"/>
                </a:cubicBezTo>
                <a:cubicBezTo>
                  <a:pt x="8267306" y="2853439"/>
                  <a:pt x="8275764" y="2850582"/>
                  <a:pt x="8287194" y="2850582"/>
                </a:cubicBezTo>
                <a:lnTo>
                  <a:pt x="8294738" y="2850582"/>
                </a:lnTo>
                <a:lnTo>
                  <a:pt x="8294738" y="2773086"/>
                </a:lnTo>
                <a:lnTo>
                  <a:pt x="8100656" y="2773086"/>
                </a:lnTo>
                <a:lnTo>
                  <a:pt x="8100656" y="2850582"/>
                </a:lnTo>
                <a:lnTo>
                  <a:pt x="8110257" y="2850582"/>
                </a:lnTo>
                <a:cubicBezTo>
                  <a:pt x="8124888" y="2850582"/>
                  <a:pt x="8132203" y="2856296"/>
                  <a:pt x="8132203" y="2867726"/>
                </a:cubicBezTo>
                <a:cubicBezTo>
                  <a:pt x="8132203" y="2872299"/>
                  <a:pt x="8130145" y="2881214"/>
                  <a:pt x="8126031" y="2894473"/>
                </a:cubicBezTo>
                <a:lnTo>
                  <a:pt x="8061565" y="3098155"/>
                </a:lnTo>
                <a:lnTo>
                  <a:pt x="8060194" y="3098155"/>
                </a:lnTo>
                <a:lnTo>
                  <a:pt x="7996415" y="2888986"/>
                </a:lnTo>
                <a:cubicBezTo>
                  <a:pt x="7992300" y="2876642"/>
                  <a:pt x="7990242" y="2868641"/>
                  <a:pt x="7990242" y="2864983"/>
                </a:cubicBezTo>
                <a:cubicBezTo>
                  <a:pt x="7990242" y="2859497"/>
                  <a:pt x="7992071" y="2855725"/>
                  <a:pt x="7995729" y="2853668"/>
                </a:cubicBezTo>
                <a:cubicBezTo>
                  <a:pt x="7999387" y="2851610"/>
                  <a:pt x="8004416" y="2850582"/>
                  <a:pt x="8010816" y="2850582"/>
                </a:cubicBezTo>
                <a:lnTo>
                  <a:pt x="8025904" y="2850582"/>
                </a:lnTo>
                <a:lnTo>
                  <a:pt x="8025904" y="2773086"/>
                </a:lnTo>
                <a:close/>
                <a:moveTo>
                  <a:pt x="7380719" y="2773086"/>
                </a:moveTo>
                <a:lnTo>
                  <a:pt x="7380719" y="2850582"/>
                </a:lnTo>
                <a:lnTo>
                  <a:pt x="7395121" y="2850582"/>
                </a:lnTo>
                <a:cubicBezTo>
                  <a:pt x="7407008" y="2850582"/>
                  <a:pt x="7415123" y="2852182"/>
                  <a:pt x="7419467" y="2855382"/>
                </a:cubicBezTo>
                <a:cubicBezTo>
                  <a:pt x="7423809" y="2858582"/>
                  <a:pt x="7425981" y="2865440"/>
                  <a:pt x="7425981" y="2875956"/>
                </a:cubicBezTo>
                <a:lnTo>
                  <a:pt x="7425981" y="3148219"/>
                </a:lnTo>
                <a:cubicBezTo>
                  <a:pt x="7425981" y="3159649"/>
                  <a:pt x="7424152" y="3166964"/>
                  <a:pt x="7420495" y="3170164"/>
                </a:cubicBezTo>
                <a:cubicBezTo>
                  <a:pt x="7416838" y="3173365"/>
                  <a:pt x="7408379" y="3174965"/>
                  <a:pt x="7395121" y="3174965"/>
                </a:cubicBezTo>
                <a:lnTo>
                  <a:pt x="7380719" y="3174965"/>
                </a:lnTo>
                <a:lnTo>
                  <a:pt x="7380719" y="3252460"/>
                </a:lnTo>
                <a:lnTo>
                  <a:pt x="7766139" y="3252460"/>
                </a:lnTo>
                <a:lnTo>
                  <a:pt x="7766139" y="3104328"/>
                </a:lnTo>
                <a:lnTo>
                  <a:pt x="7667383" y="3104328"/>
                </a:lnTo>
                <a:lnTo>
                  <a:pt x="7667383" y="3126273"/>
                </a:lnTo>
                <a:cubicBezTo>
                  <a:pt x="7667383" y="3135874"/>
                  <a:pt x="7666812" y="3142732"/>
                  <a:pt x="7665669" y="3146848"/>
                </a:cubicBezTo>
                <a:cubicBezTo>
                  <a:pt x="7664526" y="3150962"/>
                  <a:pt x="7661782" y="3154048"/>
                  <a:pt x="7657439" y="3156106"/>
                </a:cubicBezTo>
                <a:cubicBezTo>
                  <a:pt x="7653096" y="3158163"/>
                  <a:pt x="7645666" y="3159192"/>
                  <a:pt x="7635151" y="3159192"/>
                </a:cubicBezTo>
                <a:lnTo>
                  <a:pt x="7559713" y="3159192"/>
                </a:lnTo>
                <a:lnTo>
                  <a:pt x="7559713" y="3054950"/>
                </a:lnTo>
                <a:lnTo>
                  <a:pt x="7700987" y="3054950"/>
                </a:lnTo>
                <a:lnTo>
                  <a:pt x="7700987" y="2958252"/>
                </a:lnTo>
                <a:lnTo>
                  <a:pt x="7559713" y="2958252"/>
                </a:lnTo>
                <a:lnTo>
                  <a:pt x="7559713" y="2866355"/>
                </a:lnTo>
                <a:lnTo>
                  <a:pt x="7633779" y="2866355"/>
                </a:lnTo>
                <a:cubicBezTo>
                  <a:pt x="7643380" y="2866355"/>
                  <a:pt x="7650010" y="2868298"/>
                  <a:pt x="7653667" y="2872185"/>
                </a:cubicBezTo>
                <a:cubicBezTo>
                  <a:pt x="7657325" y="2876070"/>
                  <a:pt x="7659154" y="2883271"/>
                  <a:pt x="7659154" y="2893787"/>
                </a:cubicBezTo>
                <a:lnTo>
                  <a:pt x="7659154" y="2915732"/>
                </a:lnTo>
                <a:lnTo>
                  <a:pt x="7757909" y="2915732"/>
                </a:lnTo>
                <a:lnTo>
                  <a:pt x="7757909" y="2773086"/>
                </a:lnTo>
                <a:close/>
                <a:moveTo>
                  <a:pt x="6886104" y="2773086"/>
                </a:moveTo>
                <a:lnTo>
                  <a:pt x="6886104" y="2850582"/>
                </a:lnTo>
                <a:lnTo>
                  <a:pt x="6900506" y="2850582"/>
                </a:lnTo>
                <a:cubicBezTo>
                  <a:pt x="6912394" y="2850582"/>
                  <a:pt x="6920623" y="2852296"/>
                  <a:pt x="6925195" y="2855725"/>
                </a:cubicBezTo>
                <a:cubicBezTo>
                  <a:pt x="6929767" y="2859154"/>
                  <a:pt x="6932053" y="2866584"/>
                  <a:pt x="6932053" y="2878013"/>
                </a:cubicBezTo>
                <a:lnTo>
                  <a:pt x="6932053" y="3150962"/>
                </a:lnTo>
                <a:cubicBezTo>
                  <a:pt x="6932053" y="3160106"/>
                  <a:pt x="6930224" y="3166392"/>
                  <a:pt x="6926567" y="3169821"/>
                </a:cubicBezTo>
                <a:cubicBezTo>
                  <a:pt x="6922909" y="3173250"/>
                  <a:pt x="6914908" y="3174965"/>
                  <a:pt x="6902563" y="3174965"/>
                </a:cubicBezTo>
                <a:lnTo>
                  <a:pt x="6886104" y="3174965"/>
                </a:lnTo>
                <a:lnTo>
                  <a:pt x="6886104" y="3252460"/>
                </a:lnTo>
                <a:lnTo>
                  <a:pt x="7102817" y="3252460"/>
                </a:lnTo>
                <a:lnTo>
                  <a:pt x="7102817" y="3174965"/>
                </a:lnTo>
                <a:lnTo>
                  <a:pt x="7084987" y="3174965"/>
                </a:lnTo>
                <a:cubicBezTo>
                  <a:pt x="7075842" y="3174965"/>
                  <a:pt x="7069671" y="3173822"/>
                  <a:pt x="7066470" y="3171536"/>
                </a:cubicBezTo>
                <a:cubicBezTo>
                  <a:pt x="7063270" y="3169250"/>
                  <a:pt x="7061669" y="3165136"/>
                  <a:pt x="7061669" y="3159192"/>
                </a:cubicBezTo>
                <a:lnTo>
                  <a:pt x="7061669" y="3063180"/>
                </a:lnTo>
                <a:lnTo>
                  <a:pt x="7110361" y="3063180"/>
                </a:lnTo>
                <a:lnTo>
                  <a:pt x="7191285" y="3252460"/>
                </a:lnTo>
                <a:lnTo>
                  <a:pt x="7349019" y="3252460"/>
                </a:lnTo>
                <a:lnTo>
                  <a:pt x="7349019" y="3174965"/>
                </a:lnTo>
                <a:lnTo>
                  <a:pt x="7337361" y="3174965"/>
                </a:lnTo>
                <a:cubicBezTo>
                  <a:pt x="7324560" y="3174965"/>
                  <a:pt x="7314729" y="3172450"/>
                  <a:pt x="7307871" y="3167421"/>
                </a:cubicBezTo>
                <a:cubicBezTo>
                  <a:pt x="7301013" y="3162392"/>
                  <a:pt x="7293927" y="3152791"/>
                  <a:pt x="7286611" y="3138618"/>
                </a:cubicBezTo>
                <a:lnTo>
                  <a:pt x="7230376" y="3028889"/>
                </a:lnTo>
                <a:cubicBezTo>
                  <a:pt x="7264666" y="3002829"/>
                  <a:pt x="7281811" y="2965110"/>
                  <a:pt x="7281811" y="2915732"/>
                </a:cubicBezTo>
                <a:cubicBezTo>
                  <a:pt x="7281811" y="2890586"/>
                  <a:pt x="7277239" y="2868527"/>
                  <a:pt x="7268095" y="2849553"/>
                </a:cubicBezTo>
                <a:cubicBezTo>
                  <a:pt x="7258951" y="2830579"/>
                  <a:pt x="7247292" y="2815149"/>
                  <a:pt x="7233119" y="2803262"/>
                </a:cubicBezTo>
                <a:cubicBezTo>
                  <a:pt x="7219403" y="2791831"/>
                  <a:pt x="7203287" y="2783944"/>
                  <a:pt x="7184770" y="2779601"/>
                </a:cubicBezTo>
                <a:cubicBezTo>
                  <a:pt x="7166254" y="2775258"/>
                  <a:pt x="7143051" y="2773086"/>
                  <a:pt x="7115161" y="2773086"/>
                </a:cubicBezTo>
                <a:close/>
                <a:moveTo>
                  <a:pt x="4321671" y="2773086"/>
                </a:moveTo>
                <a:lnTo>
                  <a:pt x="4321671" y="2850582"/>
                </a:lnTo>
                <a:cubicBezTo>
                  <a:pt x="4334929" y="2850582"/>
                  <a:pt x="4344873" y="2853325"/>
                  <a:pt x="4351502" y="2858811"/>
                </a:cubicBezTo>
                <a:cubicBezTo>
                  <a:pt x="4358132" y="2864297"/>
                  <a:pt x="4367619" y="2876185"/>
                  <a:pt x="4379963" y="2894473"/>
                </a:cubicBezTo>
                <a:lnTo>
                  <a:pt x="4493806" y="3063180"/>
                </a:lnTo>
                <a:lnTo>
                  <a:pt x="4493806" y="3152333"/>
                </a:lnTo>
                <a:cubicBezTo>
                  <a:pt x="4493806" y="3161477"/>
                  <a:pt x="4491635" y="3167535"/>
                  <a:pt x="4487291" y="3170507"/>
                </a:cubicBezTo>
                <a:cubicBezTo>
                  <a:pt x="4482948" y="3173479"/>
                  <a:pt x="4473690" y="3174965"/>
                  <a:pt x="4459516" y="3174965"/>
                </a:cubicBezTo>
                <a:lnTo>
                  <a:pt x="4443743" y="3174965"/>
                </a:lnTo>
                <a:lnTo>
                  <a:pt x="4443743" y="3252460"/>
                </a:lnTo>
                <a:lnTo>
                  <a:pt x="4676228" y="3252460"/>
                </a:lnTo>
                <a:lnTo>
                  <a:pt x="4676228" y="3174965"/>
                </a:lnTo>
                <a:lnTo>
                  <a:pt x="4660455" y="3174965"/>
                </a:lnTo>
                <a:cubicBezTo>
                  <a:pt x="4646282" y="3174965"/>
                  <a:pt x="4637138" y="3173479"/>
                  <a:pt x="4633023" y="3170507"/>
                </a:cubicBezTo>
                <a:cubicBezTo>
                  <a:pt x="4628909" y="3167535"/>
                  <a:pt x="4626851" y="3161477"/>
                  <a:pt x="4626851" y="3152333"/>
                </a:cubicBezTo>
                <a:lnTo>
                  <a:pt x="4626851" y="3063180"/>
                </a:lnTo>
                <a:lnTo>
                  <a:pt x="4750981" y="2882128"/>
                </a:lnTo>
                <a:cubicBezTo>
                  <a:pt x="4752352" y="2880299"/>
                  <a:pt x="4754867" y="2876528"/>
                  <a:pt x="4758525" y="2870813"/>
                </a:cubicBezTo>
                <a:cubicBezTo>
                  <a:pt x="4762183" y="2865098"/>
                  <a:pt x="4766411" y="2860297"/>
                  <a:pt x="4771212" y="2856411"/>
                </a:cubicBezTo>
                <a:cubicBezTo>
                  <a:pt x="4776013" y="2852525"/>
                  <a:pt x="4783214" y="2850582"/>
                  <a:pt x="4792814" y="2850582"/>
                </a:cubicBezTo>
                <a:lnTo>
                  <a:pt x="4798987" y="2850582"/>
                </a:lnTo>
                <a:lnTo>
                  <a:pt x="4798987" y="2773086"/>
                </a:lnTo>
                <a:lnTo>
                  <a:pt x="4604906" y="2773086"/>
                </a:lnTo>
                <a:lnTo>
                  <a:pt x="4604906" y="2850582"/>
                </a:lnTo>
                <a:lnTo>
                  <a:pt x="4608335" y="2850582"/>
                </a:lnTo>
                <a:cubicBezTo>
                  <a:pt x="4620679" y="2850582"/>
                  <a:pt x="4626851" y="2854468"/>
                  <a:pt x="4626851" y="2862240"/>
                </a:cubicBezTo>
                <a:cubicBezTo>
                  <a:pt x="4626851" y="2867269"/>
                  <a:pt x="4623422" y="2875042"/>
                  <a:pt x="4616565" y="2885557"/>
                </a:cubicBezTo>
                <a:lnTo>
                  <a:pt x="4573359" y="2949337"/>
                </a:lnTo>
                <a:lnTo>
                  <a:pt x="4526725" y="2879385"/>
                </a:lnTo>
                <a:cubicBezTo>
                  <a:pt x="4522152" y="2872984"/>
                  <a:pt x="4519866" y="2867498"/>
                  <a:pt x="4519866" y="2862926"/>
                </a:cubicBezTo>
                <a:cubicBezTo>
                  <a:pt x="4519866" y="2857440"/>
                  <a:pt x="4521695" y="2854011"/>
                  <a:pt x="4525354" y="2852639"/>
                </a:cubicBezTo>
                <a:cubicBezTo>
                  <a:pt x="4529011" y="2851268"/>
                  <a:pt x="4534725" y="2850582"/>
                  <a:pt x="4542498" y="2850582"/>
                </a:cubicBezTo>
                <a:lnTo>
                  <a:pt x="4542498" y="2773086"/>
                </a:lnTo>
                <a:close/>
                <a:moveTo>
                  <a:pt x="3969399" y="2773086"/>
                </a:moveTo>
                <a:lnTo>
                  <a:pt x="3969399" y="2850582"/>
                </a:lnTo>
                <a:lnTo>
                  <a:pt x="3981057" y="2850582"/>
                </a:lnTo>
                <a:cubicBezTo>
                  <a:pt x="3996145" y="2850582"/>
                  <a:pt x="4005745" y="2852410"/>
                  <a:pt x="4009861" y="2856068"/>
                </a:cubicBezTo>
                <a:cubicBezTo>
                  <a:pt x="4013976" y="2859725"/>
                  <a:pt x="4016032" y="2867269"/>
                  <a:pt x="4016032" y="2878699"/>
                </a:cubicBezTo>
                <a:lnTo>
                  <a:pt x="4016032" y="3150962"/>
                </a:lnTo>
                <a:cubicBezTo>
                  <a:pt x="4016032" y="3160106"/>
                  <a:pt x="4013861" y="3166392"/>
                  <a:pt x="4009518" y="3169821"/>
                </a:cubicBezTo>
                <a:cubicBezTo>
                  <a:pt x="4005174" y="3173250"/>
                  <a:pt x="3997059" y="3174965"/>
                  <a:pt x="3985172" y="3174965"/>
                </a:cubicBezTo>
                <a:lnTo>
                  <a:pt x="3969399" y="3174965"/>
                </a:lnTo>
                <a:lnTo>
                  <a:pt x="3969399" y="3252460"/>
                </a:lnTo>
                <a:lnTo>
                  <a:pt x="4344530" y="3252460"/>
                </a:lnTo>
                <a:lnTo>
                  <a:pt x="4344530" y="3095412"/>
                </a:lnTo>
                <a:lnTo>
                  <a:pt x="4245775" y="3095412"/>
                </a:lnTo>
                <a:lnTo>
                  <a:pt x="4245775" y="3134503"/>
                </a:lnTo>
                <a:cubicBezTo>
                  <a:pt x="4245775" y="3143189"/>
                  <a:pt x="4244061" y="3149590"/>
                  <a:pt x="4240632" y="3153705"/>
                </a:cubicBezTo>
                <a:cubicBezTo>
                  <a:pt x="4237203" y="3157820"/>
                  <a:pt x="4228859" y="3159878"/>
                  <a:pt x="4215600" y="3159878"/>
                </a:cubicBezTo>
                <a:lnTo>
                  <a:pt x="4148393" y="3159878"/>
                </a:lnTo>
                <a:lnTo>
                  <a:pt x="4148393" y="2875956"/>
                </a:lnTo>
                <a:cubicBezTo>
                  <a:pt x="4148393" y="2865898"/>
                  <a:pt x="4150564" y="2859154"/>
                  <a:pt x="4154907" y="2855725"/>
                </a:cubicBezTo>
                <a:cubicBezTo>
                  <a:pt x="4159251" y="2852296"/>
                  <a:pt x="4167824" y="2850582"/>
                  <a:pt x="4180625" y="2850582"/>
                </a:cubicBezTo>
                <a:lnTo>
                  <a:pt x="4201199" y="2850582"/>
                </a:lnTo>
                <a:lnTo>
                  <a:pt x="4201199" y="2773086"/>
                </a:lnTo>
                <a:close/>
                <a:moveTo>
                  <a:pt x="3493835" y="2773086"/>
                </a:moveTo>
                <a:lnTo>
                  <a:pt x="3493835" y="2850582"/>
                </a:lnTo>
                <a:lnTo>
                  <a:pt x="3504121" y="2850582"/>
                </a:lnTo>
                <a:cubicBezTo>
                  <a:pt x="3518294" y="2850582"/>
                  <a:pt x="3527781" y="2852182"/>
                  <a:pt x="3532582" y="2855382"/>
                </a:cubicBezTo>
                <a:cubicBezTo>
                  <a:pt x="3537383" y="2858582"/>
                  <a:pt x="3539782" y="2865440"/>
                  <a:pt x="3539782" y="2875956"/>
                </a:cubicBezTo>
                <a:lnTo>
                  <a:pt x="3539782" y="3147533"/>
                </a:lnTo>
                <a:cubicBezTo>
                  <a:pt x="3539782" y="3156220"/>
                  <a:pt x="3538868" y="3162392"/>
                  <a:pt x="3537040" y="3166050"/>
                </a:cubicBezTo>
                <a:cubicBezTo>
                  <a:pt x="3535211" y="3169707"/>
                  <a:pt x="3531896" y="3172107"/>
                  <a:pt x="3527096" y="3173250"/>
                </a:cubicBezTo>
                <a:cubicBezTo>
                  <a:pt x="3522295" y="3174394"/>
                  <a:pt x="3514179" y="3174965"/>
                  <a:pt x="3502749" y="3174965"/>
                </a:cubicBezTo>
                <a:lnTo>
                  <a:pt x="3493835" y="3174965"/>
                </a:lnTo>
                <a:lnTo>
                  <a:pt x="3493835" y="3252460"/>
                </a:lnTo>
                <a:lnTo>
                  <a:pt x="3769526" y="3252460"/>
                </a:lnTo>
                <a:cubicBezTo>
                  <a:pt x="3803359" y="3252460"/>
                  <a:pt x="3831248" y="3246059"/>
                  <a:pt x="3853193" y="3233258"/>
                </a:cubicBezTo>
                <a:cubicBezTo>
                  <a:pt x="3875139" y="3220456"/>
                  <a:pt x="3891141" y="3203540"/>
                  <a:pt x="3901199" y="3182509"/>
                </a:cubicBezTo>
                <a:cubicBezTo>
                  <a:pt x="3911258" y="3161477"/>
                  <a:pt x="3916287" y="3138618"/>
                  <a:pt x="3916287" y="3113929"/>
                </a:cubicBezTo>
                <a:cubicBezTo>
                  <a:pt x="3916287" y="3054036"/>
                  <a:pt x="3885883" y="3015402"/>
                  <a:pt x="3825076" y="2998028"/>
                </a:cubicBezTo>
                <a:cubicBezTo>
                  <a:pt x="3847021" y="2987056"/>
                  <a:pt x="3863138" y="2972654"/>
                  <a:pt x="3873425" y="2954823"/>
                </a:cubicBezTo>
                <a:cubicBezTo>
                  <a:pt x="3883712" y="2936992"/>
                  <a:pt x="3888855" y="2916875"/>
                  <a:pt x="3888855" y="2894473"/>
                </a:cubicBezTo>
                <a:cubicBezTo>
                  <a:pt x="3888855" y="2854696"/>
                  <a:pt x="3875367" y="2824521"/>
                  <a:pt x="3848393" y="2803947"/>
                </a:cubicBezTo>
                <a:cubicBezTo>
                  <a:pt x="3821418" y="2783373"/>
                  <a:pt x="3784385" y="2773086"/>
                  <a:pt x="3737293" y="2773086"/>
                </a:cubicBezTo>
                <a:close/>
                <a:moveTo>
                  <a:pt x="2799195" y="2773086"/>
                </a:moveTo>
                <a:lnTo>
                  <a:pt x="2799195" y="2850582"/>
                </a:lnTo>
                <a:lnTo>
                  <a:pt x="2806739" y="2850582"/>
                </a:lnTo>
                <a:cubicBezTo>
                  <a:pt x="2818626" y="2850582"/>
                  <a:pt x="2827198" y="2851268"/>
                  <a:pt x="2832456" y="2852639"/>
                </a:cubicBezTo>
                <a:cubicBezTo>
                  <a:pt x="2837714" y="2854011"/>
                  <a:pt x="2841372" y="2856754"/>
                  <a:pt x="2843429" y="2860869"/>
                </a:cubicBezTo>
                <a:cubicBezTo>
                  <a:pt x="2845487" y="2864983"/>
                  <a:pt x="2846515" y="2871841"/>
                  <a:pt x="2846515" y="2881443"/>
                </a:cubicBezTo>
                <a:lnTo>
                  <a:pt x="2846515" y="3142732"/>
                </a:lnTo>
                <a:cubicBezTo>
                  <a:pt x="2846515" y="3153705"/>
                  <a:pt x="2845601" y="3161249"/>
                  <a:pt x="2843772" y="3165364"/>
                </a:cubicBezTo>
                <a:cubicBezTo>
                  <a:pt x="2841943" y="3169478"/>
                  <a:pt x="2838057" y="3172107"/>
                  <a:pt x="2832113" y="3173250"/>
                </a:cubicBezTo>
                <a:cubicBezTo>
                  <a:pt x="2826170" y="3174394"/>
                  <a:pt x="2815197" y="3174965"/>
                  <a:pt x="2799195" y="3174965"/>
                </a:cubicBezTo>
                <a:lnTo>
                  <a:pt x="2799195" y="3252460"/>
                </a:lnTo>
                <a:lnTo>
                  <a:pt x="3007678" y="3252460"/>
                </a:lnTo>
                <a:lnTo>
                  <a:pt x="3007678" y="3174965"/>
                </a:lnTo>
                <a:cubicBezTo>
                  <a:pt x="2993505" y="3174965"/>
                  <a:pt x="2983675" y="3174508"/>
                  <a:pt x="2978189" y="3173593"/>
                </a:cubicBezTo>
                <a:cubicBezTo>
                  <a:pt x="2972703" y="3172679"/>
                  <a:pt x="2968931" y="3170278"/>
                  <a:pt x="2966873" y="3166392"/>
                </a:cubicBezTo>
                <a:cubicBezTo>
                  <a:pt x="2964816" y="3162507"/>
                  <a:pt x="2963787" y="3155534"/>
                  <a:pt x="2963787" y="3145475"/>
                </a:cubicBezTo>
                <a:lnTo>
                  <a:pt x="2963787" y="2850582"/>
                </a:lnTo>
                <a:lnTo>
                  <a:pt x="2965158" y="2850582"/>
                </a:lnTo>
                <a:lnTo>
                  <a:pt x="3060485" y="3207198"/>
                </a:lnTo>
                <a:lnTo>
                  <a:pt x="3157868" y="3207198"/>
                </a:lnTo>
                <a:lnTo>
                  <a:pt x="3258681" y="2850582"/>
                </a:lnTo>
                <a:lnTo>
                  <a:pt x="3260052" y="2850582"/>
                </a:lnTo>
                <a:lnTo>
                  <a:pt x="3260052" y="3146161"/>
                </a:lnTo>
                <a:cubicBezTo>
                  <a:pt x="3260052" y="3157591"/>
                  <a:pt x="3258224" y="3165249"/>
                  <a:pt x="3254567" y="3169136"/>
                </a:cubicBezTo>
                <a:cubicBezTo>
                  <a:pt x="3250908" y="3173022"/>
                  <a:pt x="3241765" y="3174965"/>
                  <a:pt x="3227134" y="3174965"/>
                </a:cubicBezTo>
                <a:lnTo>
                  <a:pt x="3216847" y="3174965"/>
                </a:lnTo>
                <a:lnTo>
                  <a:pt x="3216847" y="3252460"/>
                </a:lnTo>
                <a:lnTo>
                  <a:pt x="3435617" y="3252460"/>
                </a:lnTo>
                <a:lnTo>
                  <a:pt x="3435617" y="3174965"/>
                </a:lnTo>
                <a:lnTo>
                  <a:pt x="3426702" y="3174965"/>
                </a:lnTo>
                <a:cubicBezTo>
                  <a:pt x="3414814" y="3174965"/>
                  <a:pt x="3406471" y="3174165"/>
                  <a:pt x="3401670" y="3172565"/>
                </a:cubicBezTo>
                <a:cubicBezTo>
                  <a:pt x="3396870" y="3170964"/>
                  <a:pt x="3393783" y="3167993"/>
                  <a:pt x="3392412" y="3163649"/>
                </a:cubicBezTo>
                <a:cubicBezTo>
                  <a:pt x="3391040" y="3159306"/>
                  <a:pt x="3390354" y="3151648"/>
                  <a:pt x="3390354" y="3140675"/>
                </a:cubicBezTo>
                <a:lnTo>
                  <a:pt x="3390354" y="2875271"/>
                </a:lnTo>
                <a:cubicBezTo>
                  <a:pt x="3390354" y="2865669"/>
                  <a:pt x="3392069" y="2859154"/>
                  <a:pt x="3395498" y="2855725"/>
                </a:cubicBezTo>
                <a:cubicBezTo>
                  <a:pt x="3398927" y="2852296"/>
                  <a:pt x="3406585" y="2850582"/>
                  <a:pt x="3418472" y="2850582"/>
                </a:cubicBezTo>
                <a:lnTo>
                  <a:pt x="3435617" y="2850582"/>
                </a:lnTo>
                <a:lnTo>
                  <a:pt x="3435617" y="2773086"/>
                </a:lnTo>
                <a:lnTo>
                  <a:pt x="3179814" y="2773086"/>
                </a:lnTo>
                <a:cubicBezTo>
                  <a:pt x="3172041" y="2796403"/>
                  <a:pt x="3160955" y="2835151"/>
                  <a:pt x="3146553" y="2889329"/>
                </a:cubicBezTo>
                <a:cubicBezTo>
                  <a:pt x="3132151" y="2943507"/>
                  <a:pt x="3122664" y="2981341"/>
                  <a:pt x="3118092" y="3002829"/>
                </a:cubicBezTo>
                <a:lnTo>
                  <a:pt x="3116720" y="3002829"/>
                </a:lnTo>
                <a:cubicBezTo>
                  <a:pt x="3105748" y="2953909"/>
                  <a:pt x="3086088" y="2877328"/>
                  <a:pt x="3057741" y="2773086"/>
                </a:cubicBezTo>
                <a:close/>
                <a:moveTo>
                  <a:pt x="2351520" y="2773086"/>
                </a:moveTo>
                <a:lnTo>
                  <a:pt x="2351520" y="2850582"/>
                </a:lnTo>
                <a:lnTo>
                  <a:pt x="2365922" y="2850582"/>
                </a:lnTo>
                <a:cubicBezTo>
                  <a:pt x="2377809" y="2850582"/>
                  <a:pt x="2385924" y="2852182"/>
                  <a:pt x="2390268" y="2855382"/>
                </a:cubicBezTo>
                <a:cubicBezTo>
                  <a:pt x="2394611" y="2858582"/>
                  <a:pt x="2396782" y="2865440"/>
                  <a:pt x="2396782" y="2875956"/>
                </a:cubicBezTo>
                <a:lnTo>
                  <a:pt x="2396782" y="3148219"/>
                </a:lnTo>
                <a:cubicBezTo>
                  <a:pt x="2396782" y="3159649"/>
                  <a:pt x="2394954" y="3166964"/>
                  <a:pt x="2391297" y="3170164"/>
                </a:cubicBezTo>
                <a:cubicBezTo>
                  <a:pt x="2387639" y="3173365"/>
                  <a:pt x="2379180" y="3174965"/>
                  <a:pt x="2365922" y="3174965"/>
                </a:cubicBezTo>
                <a:lnTo>
                  <a:pt x="2351520" y="3174965"/>
                </a:lnTo>
                <a:lnTo>
                  <a:pt x="2351520" y="3252460"/>
                </a:lnTo>
                <a:lnTo>
                  <a:pt x="2736939" y="3252460"/>
                </a:lnTo>
                <a:lnTo>
                  <a:pt x="2736939" y="3104328"/>
                </a:lnTo>
                <a:lnTo>
                  <a:pt x="2638185" y="3104328"/>
                </a:lnTo>
                <a:lnTo>
                  <a:pt x="2638185" y="3126273"/>
                </a:lnTo>
                <a:cubicBezTo>
                  <a:pt x="2638185" y="3135874"/>
                  <a:pt x="2637613" y="3142732"/>
                  <a:pt x="2636470" y="3146848"/>
                </a:cubicBezTo>
                <a:cubicBezTo>
                  <a:pt x="2635327" y="3150962"/>
                  <a:pt x="2632584" y="3154048"/>
                  <a:pt x="2628241" y="3156106"/>
                </a:cubicBezTo>
                <a:cubicBezTo>
                  <a:pt x="2623897" y="3158163"/>
                  <a:pt x="2616467" y="3159192"/>
                  <a:pt x="2605952" y="3159192"/>
                </a:cubicBezTo>
                <a:lnTo>
                  <a:pt x="2530514" y="3159192"/>
                </a:lnTo>
                <a:lnTo>
                  <a:pt x="2530514" y="3054950"/>
                </a:lnTo>
                <a:lnTo>
                  <a:pt x="2671788" y="3054950"/>
                </a:lnTo>
                <a:lnTo>
                  <a:pt x="2671788" y="2958252"/>
                </a:lnTo>
                <a:lnTo>
                  <a:pt x="2530514" y="2958252"/>
                </a:lnTo>
                <a:lnTo>
                  <a:pt x="2530514" y="2866355"/>
                </a:lnTo>
                <a:lnTo>
                  <a:pt x="2604580" y="2866355"/>
                </a:lnTo>
                <a:cubicBezTo>
                  <a:pt x="2614181" y="2866355"/>
                  <a:pt x="2620811" y="2868298"/>
                  <a:pt x="2624469" y="2872185"/>
                </a:cubicBezTo>
                <a:cubicBezTo>
                  <a:pt x="2628126" y="2876070"/>
                  <a:pt x="2629955" y="2883271"/>
                  <a:pt x="2629955" y="2893787"/>
                </a:cubicBezTo>
                <a:lnTo>
                  <a:pt x="2629955" y="2915732"/>
                </a:lnTo>
                <a:lnTo>
                  <a:pt x="2728710" y="2915732"/>
                </a:lnTo>
                <a:lnTo>
                  <a:pt x="2728710" y="2773086"/>
                </a:lnTo>
                <a:close/>
                <a:moveTo>
                  <a:pt x="1191375" y="2767600"/>
                </a:moveTo>
                <a:lnTo>
                  <a:pt x="1064502" y="3135189"/>
                </a:lnTo>
                <a:cubicBezTo>
                  <a:pt x="1060387" y="3147533"/>
                  <a:pt x="1056729" y="3156220"/>
                  <a:pt x="1053529" y="3161249"/>
                </a:cubicBezTo>
                <a:cubicBezTo>
                  <a:pt x="1050329" y="3166278"/>
                  <a:pt x="1046214" y="3169821"/>
                  <a:pt x="1041184" y="3171879"/>
                </a:cubicBezTo>
                <a:cubicBezTo>
                  <a:pt x="1036155" y="3173937"/>
                  <a:pt x="1028611" y="3174965"/>
                  <a:pt x="1018553" y="3174965"/>
                </a:cubicBezTo>
                <a:lnTo>
                  <a:pt x="1014438" y="3174965"/>
                </a:lnTo>
                <a:lnTo>
                  <a:pt x="1014438" y="3252460"/>
                </a:lnTo>
                <a:lnTo>
                  <a:pt x="1205777" y="3252460"/>
                </a:lnTo>
                <a:lnTo>
                  <a:pt x="1205777" y="3174965"/>
                </a:lnTo>
                <a:cubicBezTo>
                  <a:pt x="1195261" y="3174965"/>
                  <a:pt x="1187374" y="3173822"/>
                  <a:pt x="1182117" y="3171536"/>
                </a:cubicBezTo>
                <a:cubicBezTo>
                  <a:pt x="1176859" y="3169250"/>
                  <a:pt x="1174230" y="3165364"/>
                  <a:pt x="1174230" y="3159878"/>
                </a:cubicBezTo>
                <a:cubicBezTo>
                  <a:pt x="1174230" y="3153934"/>
                  <a:pt x="1175716" y="3146848"/>
                  <a:pt x="1178687" y="3138618"/>
                </a:cubicBezTo>
                <a:cubicBezTo>
                  <a:pt x="1181659" y="3130388"/>
                  <a:pt x="1183374" y="3125359"/>
                  <a:pt x="1183831" y="3123530"/>
                </a:cubicBezTo>
                <a:lnTo>
                  <a:pt x="1311390" y="3123530"/>
                </a:lnTo>
                <a:cubicBezTo>
                  <a:pt x="1318248" y="3142732"/>
                  <a:pt x="1321677" y="3155534"/>
                  <a:pt x="1321677" y="3161935"/>
                </a:cubicBezTo>
                <a:cubicBezTo>
                  <a:pt x="1321677" y="3170621"/>
                  <a:pt x="1315048" y="3174965"/>
                  <a:pt x="1301789" y="3174965"/>
                </a:cubicBezTo>
                <a:lnTo>
                  <a:pt x="1286015" y="3174965"/>
                </a:lnTo>
                <a:lnTo>
                  <a:pt x="1286015" y="3252460"/>
                </a:lnTo>
                <a:lnTo>
                  <a:pt x="1503414" y="3252460"/>
                </a:lnTo>
                <a:lnTo>
                  <a:pt x="1503414" y="3174965"/>
                </a:lnTo>
                <a:lnTo>
                  <a:pt x="1493813" y="3174965"/>
                </a:lnTo>
                <a:cubicBezTo>
                  <a:pt x="1485583" y="3174965"/>
                  <a:pt x="1479068" y="3173479"/>
                  <a:pt x="1474267" y="3170507"/>
                </a:cubicBezTo>
                <a:cubicBezTo>
                  <a:pt x="1469467" y="3167535"/>
                  <a:pt x="1465237" y="3162392"/>
                  <a:pt x="1461580" y="3155077"/>
                </a:cubicBezTo>
                <a:cubicBezTo>
                  <a:pt x="1457922" y="3147762"/>
                  <a:pt x="1453350" y="3135874"/>
                  <a:pt x="1447864" y="3119415"/>
                </a:cubicBezTo>
                <a:lnTo>
                  <a:pt x="1329906" y="2767600"/>
                </a:lnTo>
                <a:close/>
                <a:moveTo>
                  <a:pt x="2126425" y="2757313"/>
                </a:moveTo>
                <a:cubicBezTo>
                  <a:pt x="2096707" y="2757313"/>
                  <a:pt x="2071218" y="2760399"/>
                  <a:pt x="2049958" y="2766571"/>
                </a:cubicBezTo>
                <a:cubicBezTo>
                  <a:pt x="2028698" y="2772743"/>
                  <a:pt x="2010296" y="2782916"/>
                  <a:pt x="1994751" y="2797090"/>
                </a:cubicBezTo>
                <a:cubicBezTo>
                  <a:pt x="1981950" y="2808520"/>
                  <a:pt x="1971777" y="2822692"/>
                  <a:pt x="1964233" y="2839609"/>
                </a:cubicBezTo>
                <a:cubicBezTo>
                  <a:pt x="1956689" y="2856525"/>
                  <a:pt x="1952918" y="2874584"/>
                  <a:pt x="1952918" y="2893787"/>
                </a:cubicBezTo>
                <a:cubicBezTo>
                  <a:pt x="1952918" y="2919390"/>
                  <a:pt x="1959204" y="2941793"/>
                  <a:pt x="1971777" y="2960995"/>
                </a:cubicBezTo>
                <a:cubicBezTo>
                  <a:pt x="1984350" y="2980198"/>
                  <a:pt x="1998638" y="2995857"/>
                  <a:pt x="2014639" y="3007973"/>
                </a:cubicBezTo>
                <a:cubicBezTo>
                  <a:pt x="2030642" y="3020088"/>
                  <a:pt x="2051216" y="3033461"/>
                  <a:pt x="2076361" y="3048092"/>
                </a:cubicBezTo>
                <a:lnTo>
                  <a:pt x="2103794" y="3063180"/>
                </a:lnTo>
                <a:cubicBezTo>
                  <a:pt x="2126654" y="3075524"/>
                  <a:pt x="2143226" y="3086497"/>
                  <a:pt x="2153514" y="3096098"/>
                </a:cubicBezTo>
                <a:cubicBezTo>
                  <a:pt x="2163802" y="3105699"/>
                  <a:pt x="2168945" y="3118958"/>
                  <a:pt x="2168945" y="3135874"/>
                </a:cubicBezTo>
                <a:cubicBezTo>
                  <a:pt x="2168945" y="3149590"/>
                  <a:pt x="2164601" y="3161249"/>
                  <a:pt x="2155915" y="3170850"/>
                </a:cubicBezTo>
                <a:cubicBezTo>
                  <a:pt x="2147228" y="3180451"/>
                  <a:pt x="2133740" y="3185252"/>
                  <a:pt x="2115452" y="3185252"/>
                </a:cubicBezTo>
                <a:cubicBezTo>
                  <a:pt x="2077962" y="3185252"/>
                  <a:pt x="2059216" y="3163763"/>
                  <a:pt x="2059216" y="3120787"/>
                </a:cubicBezTo>
                <a:lnTo>
                  <a:pt x="2059216" y="3092669"/>
                </a:lnTo>
                <a:lnTo>
                  <a:pt x="1952918" y="3092669"/>
                </a:lnTo>
                <a:lnTo>
                  <a:pt x="1952918" y="3239430"/>
                </a:lnTo>
                <a:cubicBezTo>
                  <a:pt x="2002752" y="3258175"/>
                  <a:pt x="2057845" y="3267548"/>
                  <a:pt x="2118196" y="3267548"/>
                </a:cubicBezTo>
                <a:cubicBezTo>
                  <a:pt x="2153857" y="3267548"/>
                  <a:pt x="2182775" y="3263662"/>
                  <a:pt x="2204949" y="3255890"/>
                </a:cubicBezTo>
                <a:cubicBezTo>
                  <a:pt x="2227124" y="3248117"/>
                  <a:pt x="2245755" y="3236687"/>
                  <a:pt x="2260842" y="3221599"/>
                </a:cubicBezTo>
                <a:cubicBezTo>
                  <a:pt x="2288731" y="3193710"/>
                  <a:pt x="2302676" y="3158963"/>
                  <a:pt x="2302676" y="3117358"/>
                </a:cubicBezTo>
                <a:cubicBezTo>
                  <a:pt x="2302676" y="3090840"/>
                  <a:pt x="2297761" y="3068552"/>
                  <a:pt x="2287931" y="3050492"/>
                </a:cubicBezTo>
                <a:cubicBezTo>
                  <a:pt x="2278102" y="3032433"/>
                  <a:pt x="2265299" y="3017460"/>
                  <a:pt x="2249526" y="3005572"/>
                </a:cubicBezTo>
                <a:cubicBezTo>
                  <a:pt x="2233753" y="2993685"/>
                  <a:pt x="2213065" y="2980884"/>
                  <a:pt x="2187462" y="2967167"/>
                </a:cubicBezTo>
                <a:cubicBezTo>
                  <a:pt x="2180147" y="2963053"/>
                  <a:pt x="2172145" y="2958938"/>
                  <a:pt x="2163458" y="2954823"/>
                </a:cubicBezTo>
                <a:cubicBezTo>
                  <a:pt x="2141055" y="2942936"/>
                  <a:pt x="2124596" y="2933678"/>
                  <a:pt x="2114081" y="2927049"/>
                </a:cubicBezTo>
                <a:cubicBezTo>
                  <a:pt x="2103565" y="2920419"/>
                  <a:pt x="2095221" y="2913218"/>
                  <a:pt x="2089049" y="2905446"/>
                </a:cubicBezTo>
                <a:cubicBezTo>
                  <a:pt x="2082877" y="2897673"/>
                  <a:pt x="2079791" y="2888758"/>
                  <a:pt x="2079791" y="2878699"/>
                </a:cubicBezTo>
                <a:cubicBezTo>
                  <a:pt x="2079791" y="2868184"/>
                  <a:pt x="2083448" y="2858011"/>
                  <a:pt x="2090763" y="2848182"/>
                </a:cubicBezTo>
                <a:cubicBezTo>
                  <a:pt x="2098079" y="2838351"/>
                  <a:pt x="2110651" y="2833437"/>
                  <a:pt x="2128482" y="2833437"/>
                </a:cubicBezTo>
                <a:cubicBezTo>
                  <a:pt x="2144942" y="2833437"/>
                  <a:pt x="2157286" y="2837551"/>
                  <a:pt x="2165516" y="2845781"/>
                </a:cubicBezTo>
                <a:cubicBezTo>
                  <a:pt x="2173745" y="2854011"/>
                  <a:pt x="2177860" y="2867498"/>
                  <a:pt x="2177860" y="2886243"/>
                </a:cubicBezTo>
                <a:lnTo>
                  <a:pt x="2177860" y="2917790"/>
                </a:lnTo>
                <a:lnTo>
                  <a:pt x="2280045" y="2917790"/>
                </a:lnTo>
                <a:lnTo>
                  <a:pt x="2280045" y="2786116"/>
                </a:lnTo>
                <a:cubicBezTo>
                  <a:pt x="2233410" y="2766914"/>
                  <a:pt x="2182203" y="2757313"/>
                  <a:pt x="2126425" y="2757313"/>
                </a:cubicBezTo>
                <a:close/>
                <a:moveTo>
                  <a:pt x="1716850" y="2757313"/>
                </a:moveTo>
                <a:cubicBezTo>
                  <a:pt x="1687132" y="2757313"/>
                  <a:pt x="1661643" y="2760399"/>
                  <a:pt x="1640383" y="2766571"/>
                </a:cubicBezTo>
                <a:cubicBezTo>
                  <a:pt x="1619124" y="2772743"/>
                  <a:pt x="1600722" y="2782916"/>
                  <a:pt x="1585176" y="2797090"/>
                </a:cubicBezTo>
                <a:cubicBezTo>
                  <a:pt x="1572375" y="2808520"/>
                  <a:pt x="1562202" y="2822692"/>
                  <a:pt x="1554659" y="2839609"/>
                </a:cubicBezTo>
                <a:cubicBezTo>
                  <a:pt x="1547114" y="2856525"/>
                  <a:pt x="1543343" y="2874584"/>
                  <a:pt x="1543343" y="2893787"/>
                </a:cubicBezTo>
                <a:cubicBezTo>
                  <a:pt x="1543343" y="2919390"/>
                  <a:pt x="1549629" y="2941793"/>
                  <a:pt x="1562202" y="2960995"/>
                </a:cubicBezTo>
                <a:cubicBezTo>
                  <a:pt x="1574775" y="2980198"/>
                  <a:pt x="1589063" y="2995857"/>
                  <a:pt x="1605065" y="3007973"/>
                </a:cubicBezTo>
                <a:cubicBezTo>
                  <a:pt x="1621067" y="3020088"/>
                  <a:pt x="1641641" y="3033461"/>
                  <a:pt x="1666787" y="3048092"/>
                </a:cubicBezTo>
                <a:lnTo>
                  <a:pt x="1694219" y="3063180"/>
                </a:lnTo>
                <a:cubicBezTo>
                  <a:pt x="1717079" y="3075524"/>
                  <a:pt x="1733652" y="3086497"/>
                  <a:pt x="1743939" y="3096098"/>
                </a:cubicBezTo>
                <a:cubicBezTo>
                  <a:pt x="1754226" y="3105699"/>
                  <a:pt x="1759370" y="3118958"/>
                  <a:pt x="1759370" y="3135874"/>
                </a:cubicBezTo>
                <a:cubicBezTo>
                  <a:pt x="1759370" y="3149590"/>
                  <a:pt x="1755026" y="3161249"/>
                  <a:pt x="1746339" y="3170850"/>
                </a:cubicBezTo>
                <a:cubicBezTo>
                  <a:pt x="1737652" y="3180451"/>
                  <a:pt x="1724165" y="3185252"/>
                  <a:pt x="1705877" y="3185252"/>
                </a:cubicBezTo>
                <a:cubicBezTo>
                  <a:pt x="1668387" y="3185252"/>
                  <a:pt x="1649642" y="3163763"/>
                  <a:pt x="1649642" y="3120787"/>
                </a:cubicBezTo>
                <a:lnTo>
                  <a:pt x="1649642" y="3092669"/>
                </a:lnTo>
                <a:lnTo>
                  <a:pt x="1543343" y="3092669"/>
                </a:lnTo>
                <a:lnTo>
                  <a:pt x="1543343" y="3239430"/>
                </a:lnTo>
                <a:cubicBezTo>
                  <a:pt x="1593177" y="3258175"/>
                  <a:pt x="1648270" y="3267548"/>
                  <a:pt x="1708620" y="3267548"/>
                </a:cubicBezTo>
                <a:cubicBezTo>
                  <a:pt x="1744282" y="3267548"/>
                  <a:pt x="1773200" y="3263662"/>
                  <a:pt x="1795374" y="3255890"/>
                </a:cubicBezTo>
                <a:cubicBezTo>
                  <a:pt x="1817548" y="3248117"/>
                  <a:pt x="1836179" y="3236687"/>
                  <a:pt x="1851267" y="3221599"/>
                </a:cubicBezTo>
                <a:cubicBezTo>
                  <a:pt x="1879156" y="3193710"/>
                  <a:pt x="1893101" y="3158963"/>
                  <a:pt x="1893101" y="3117358"/>
                </a:cubicBezTo>
                <a:cubicBezTo>
                  <a:pt x="1893101" y="3090840"/>
                  <a:pt x="1888185" y="3068552"/>
                  <a:pt x="1878356" y="3050492"/>
                </a:cubicBezTo>
                <a:cubicBezTo>
                  <a:pt x="1868526" y="3032433"/>
                  <a:pt x="1855724" y="3017460"/>
                  <a:pt x="1839951" y="3005572"/>
                </a:cubicBezTo>
                <a:cubicBezTo>
                  <a:pt x="1824178" y="2993685"/>
                  <a:pt x="1803489" y="2980884"/>
                  <a:pt x="1777886" y="2967167"/>
                </a:cubicBezTo>
                <a:cubicBezTo>
                  <a:pt x="1770571" y="2963053"/>
                  <a:pt x="1762570" y="2958938"/>
                  <a:pt x="1753883" y="2954823"/>
                </a:cubicBezTo>
                <a:cubicBezTo>
                  <a:pt x="1731481" y="2942936"/>
                  <a:pt x="1715021" y="2933678"/>
                  <a:pt x="1704506" y="2927049"/>
                </a:cubicBezTo>
                <a:cubicBezTo>
                  <a:pt x="1693990" y="2920419"/>
                  <a:pt x="1685646" y="2913218"/>
                  <a:pt x="1679474" y="2905446"/>
                </a:cubicBezTo>
                <a:cubicBezTo>
                  <a:pt x="1673302" y="2897673"/>
                  <a:pt x="1670215" y="2888758"/>
                  <a:pt x="1670215" y="2878699"/>
                </a:cubicBezTo>
                <a:cubicBezTo>
                  <a:pt x="1670215" y="2868184"/>
                  <a:pt x="1673873" y="2858011"/>
                  <a:pt x="1681188" y="2848182"/>
                </a:cubicBezTo>
                <a:cubicBezTo>
                  <a:pt x="1688503" y="2838351"/>
                  <a:pt x="1701077" y="2833437"/>
                  <a:pt x="1718907" y="2833437"/>
                </a:cubicBezTo>
                <a:cubicBezTo>
                  <a:pt x="1735366" y="2833437"/>
                  <a:pt x="1747711" y="2837551"/>
                  <a:pt x="1755940" y="2845781"/>
                </a:cubicBezTo>
                <a:cubicBezTo>
                  <a:pt x="1764170" y="2854011"/>
                  <a:pt x="1768285" y="2867498"/>
                  <a:pt x="1768285" y="2886243"/>
                </a:cubicBezTo>
                <a:lnTo>
                  <a:pt x="1768285" y="2917790"/>
                </a:lnTo>
                <a:lnTo>
                  <a:pt x="1870469" y="2917790"/>
                </a:lnTo>
                <a:lnTo>
                  <a:pt x="1870469" y="2786116"/>
                </a:lnTo>
                <a:cubicBezTo>
                  <a:pt x="1823835" y="2766914"/>
                  <a:pt x="1772628" y="2757313"/>
                  <a:pt x="1716850" y="2757313"/>
                </a:cubicBezTo>
                <a:close/>
                <a:moveTo>
                  <a:pt x="4756620" y="2039052"/>
                </a:moveTo>
                <a:lnTo>
                  <a:pt x="4794338" y="2039052"/>
                </a:lnTo>
                <a:cubicBezTo>
                  <a:pt x="4831830" y="2039052"/>
                  <a:pt x="4860405" y="2050481"/>
                  <a:pt x="4880063" y="2073342"/>
                </a:cubicBezTo>
                <a:cubicBezTo>
                  <a:pt x="4899723" y="2096202"/>
                  <a:pt x="4909554" y="2134149"/>
                  <a:pt x="4909554" y="2187184"/>
                </a:cubicBezTo>
                <a:cubicBezTo>
                  <a:pt x="4909554" y="2236105"/>
                  <a:pt x="4899723" y="2272338"/>
                  <a:pt x="4880063" y="2295884"/>
                </a:cubicBezTo>
                <a:cubicBezTo>
                  <a:pt x="4860405" y="2319429"/>
                  <a:pt x="4830915" y="2331202"/>
                  <a:pt x="4791595" y="2331202"/>
                </a:cubicBezTo>
                <a:lnTo>
                  <a:pt x="4756620" y="2331202"/>
                </a:lnTo>
                <a:close/>
                <a:moveTo>
                  <a:pt x="6471119" y="2032194"/>
                </a:moveTo>
                <a:lnTo>
                  <a:pt x="6503352" y="2032194"/>
                </a:lnTo>
                <a:cubicBezTo>
                  <a:pt x="6546329" y="2032194"/>
                  <a:pt x="6567817" y="2051396"/>
                  <a:pt x="6567817" y="2089801"/>
                </a:cubicBezTo>
                <a:cubicBezTo>
                  <a:pt x="6567817" y="2113575"/>
                  <a:pt x="6561417" y="2129120"/>
                  <a:pt x="6548615" y="2136435"/>
                </a:cubicBezTo>
                <a:cubicBezTo>
                  <a:pt x="6535813" y="2143750"/>
                  <a:pt x="6520269" y="2147408"/>
                  <a:pt x="6501980" y="2147408"/>
                </a:cubicBezTo>
                <a:lnTo>
                  <a:pt x="6471119" y="2147408"/>
                </a:lnTo>
                <a:close/>
                <a:moveTo>
                  <a:pt x="1828254" y="2023278"/>
                </a:moveTo>
                <a:cubicBezTo>
                  <a:pt x="1897292" y="2023278"/>
                  <a:pt x="1931810" y="2074942"/>
                  <a:pt x="1931810" y="2178269"/>
                </a:cubicBezTo>
                <a:cubicBezTo>
                  <a:pt x="1931810" y="2234505"/>
                  <a:pt x="1923581" y="2276452"/>
                  <a:pt x="1907121" y="2304113"/>
                </a:cubicBezTo>
                <a:cubicBezTo>
                  <a:pt x="1890662" y="2331774"/>
                  <a:pt x="1864144" y="2345604"/>
                  <a:pt x="1827569" y="2345604"/>
                </a:cubicBezTo>
                <a:cubicBezTo>
                  <a:pt x="1792364" y="2345604"/>
                  <a:pt x="1765846" y="2332345"/>
                  <a:pt x="1748016" y="2305828"/>
                </a:cubicBezTo>
                <a:cubicBezTo>
                  <a:pt x="1730185" y="2279310"/>
                  <a:pt x="1721270" y="2239991"/>
                  <a:pt x="1721270" y="2187870"/>
                </a:cubicBezTo>
                <a:cubicBezTo>
                  <a:pt x="1721270" y="2135749"/>
                  <a:pt x="1730413" y="2095287"/>
                  <a:pt x="1748701" y="2066484"/>
                </a:cubicBezTo>
                <a:cubicBezTo>
                  <a:pt x="1766989" y="2037680"/>
                  <a:pt x="1793507" y="2023278"/>
                  <a:pt x="1828254" y="2023278"/>
                </a:cubicBezTo>
                <a:close/>
                <a:moveTo>
                  <a:pt x="7543939" y="1944411"/>
                </a:moveTo>
                <a:lnTo>
                  <a:pt x="7543939" y="2102831"/>
                </a:lnTo>
                <a:lnTo>
                  <a:pt x="7643380" y="2102831"/>
                </a:lnTo>
                <a:lnTo>
                  <a:pt x="7643380" y="2061683"/>
                </a:lnTo>
                <a:cubicBezTo>
                  <a:pt x="7643380" y="2050710"/>
                  <a:pt x="7644866" y="2043966"/>
                  <a:pt x="7647838" y="2041452"/>
                </a:cubicBezTo>
                <a:cubicBezTo>
                  <a:pt x="7650810" y="2038937"/>
                  <a:pt x="7658010" y="2037680"/>
                  <a:pt x="7669440" y="2037680"/>
                </a:cubicBezTo>
                <a:lnTo>
                  <a:pt x="7707846" y="2037680"/>
                </a:lnTo>
                <a:lnTo>
                  <a:pt x="7707846" y="2320915"/>
                </a:lnTo>
                <a:cubicBezTo>
                  <a:pt x="7707846" y="2330059"/>
                  <a:pt x="7706017" y="2336574"/>
                  <a:pt x="7702359" y="2340461"/>
                </a:cubicBezTo>
                <a:cubicBezTo>
                  <a:pt x="7698701" y="2344347"/>
                  <a:pt x="7690700" y="2346290"/>
                  <a:pt x="7678356" y="2346290"/>
                </a:cubicBezTo>
                <a:lnTo>
                  <a:pt x="7654353" y="2346290"/>
                </a:lnTo>
                <a:lnTo>
                  <a:pt x="7654353" y="2423785"/>
                </a:lnTo>
                <a:lnTo>
                  <a:pt x="7892326" y="2423785"/>
                </a:lnTo>
                <a:lnTo>
                  <a:pt x="7892326" y="2346290"/>
                </a:lnTo>
                <a:lnTo>
                  <a:pt x="7878610" y="2346290"/>
                </a:lnTo>
                <a:cubicBezTo>
                  <a:pt x="7862608" y="2346290"/>
                  <a:pt x="7852207" y="2344804"/>
                  <a:pt x="7847406" y="2341832"/>
                </a:cubicBezTo>
                <a:cubicBezTo>
                  <a:pt x="7842605" y="2338860"/>
                  <a:pt x="7840205" y="2331202"/>
                  <a:pt x="7840205" y="2318858"/>
                </a:cubicBezTo>
                <a:lnTo>
                  <a:pt x="7840205" y="2037680"/>
                </a:lnTo>
                <a:lnTo>
                  <a:pt x="7879981" y="2037680"/>
                </a:lnTo>
                <a:cubicBezTo>
                  <a:pt x="7890497" y="2037680"/>
                  <a:pt x="7897241" y="2038937"/>
                  <a:pt x="7900212" y="2041452"/>
                </a:cubicBezTo>
                <a:cubicBezTo>
                  <a:pt x="7903184" y="2043966"/>
                  <a:pt x="7904670" y="2049567"/>
                  <a:pt x="7904670" y="2058254"/>
                </a:cubicBezTo>
                <a:lnTo>
                  <a:pt x="7904670" y="2102831"/>
                </a:lnTo>
                <a:lnTo>
                  <a:pt x="8004111" y="2102831"/>
                </a:lnTo>
                <a:lnTo>
                  <a:pt x="8004111" y="1944411"/>
                </a:lnTo>
                <a:close/>
                <a:moveTo>
                  <a:pt x="6788111" y="1944411"/>
                </a:moveTo>
                <a:lnTo>
                  <a:pt x="6788111" y="2021907"/>
                </a:lnTo>
                <a:lnTo>
                  <a:pt x="6799770" y="2021907"/>
                </a:lnTo>
                <a:cubicBezTo>
                  <a:pt x="6814401" y="2021907"/>
                  <a:pt x="6823773" y="2023507"/>
                  <a:pt x="6827888" y="2026707"/>
                </a:cubicBezTo>
                <a:cubicBezTo>
                  <a:pt x="6832003" y="2029908"/>
                  <a:pt x="6834060" y="2036766"/>
                  <a:pt x="6834060" y="2047281"/>
                </a:cubicBezTo>
                <a:lnTo>
                  <a:pt x="6834060" y="2319544"/>
                </a:lnTo>
                <a:cubicBezTo>
                  <a:pt x="6834060" y="2330974"/>
                  <a:pt x="6832003" y="2338289"/>
                  <a:pt x="6827888" y="2341489"/>
                </a:cubicBezTo>
                <a:cubicBezTo>
                  <a:pt x="6823773" y="2344690"/>
                  <a:pt x="6814629" y="2346290"/>
                  <a:pt x="6800456" y="2346290"/>
                </a:cubicBezTo>
                <a:lnTo>
                  <a:pt x="6788111" y="2346290"/>
                </a:lnTo>
                <a:lnTo>
                  <a:pt x="6788111" y="2423785"/>
                </a:lnTo>
                <a:lnTo>
                  <a:pt x="7014425" y="2423785"/>
                </a:lnTo>
                <a:lnTo>
                  <a:pt x="7014425" y="2346290"/>
                </a:lnTo>
                <a:lnTo>
                  <a:pt x="7000024" y="2346290"/>
                </a:lnTo>
                <a:cubicBezTo>
                  <a:pt x="6987679" y="2346290"/>
                  <a:pt x="6979335" y="2344347"/>
                  <a:pt x="6974992" y="2340461"/>
                </a:cubicBezTo>
                <a:cubicBezTo>
                  <a:pt x="6970649" y="2336574"/>
                  <a:pt x="6968477" y="2330059"/>
                  <a:pt x="6968477" y="2320915"/>
                </a:cubicBezTo>
                <a:lnTo>
                  <a:pt x="6968477" y="2052082"/>
                </a:lnTo>
                <a:cubicBezTo>
                  <a:pt x="6968477" y="2039737"/>
                  <a:pt x="6970534" y="2031622"/>
                  <a:pt x="6974649" y="2027736"/>
                </a:cubicBezTo>
                <a:cubicBezTo>
                  <a:pt x="6978764" y="2023850"/>
                  <a:pt x="6986765" y="2021907"/>
                  <a:pt x="6998652" y="2021907"/>
                </a:cubicBezTo>
                <a:lnTo>
                  <a:pt x="7014425" y="2021907"/>
                </a:lnTo>
                <a:lnTo>
                  <a:pt x="7014425" y="1944411"/>
                </a:lnTo>
                <a:close/>
                <a:moveTo>
                  <a:pt x="6295554" y="1944411"/>
                </a:moveTo>
                <a:lnTo>
                  <a:pt x="6295554" y="2021907"/>
                </a:lnTo>
                <a:lnTo>
                  <a:pt x="6309957" y="2021907"/>
                </a:lnTo>
                <a:cubicBezTo>
                  <a:pt x="6321844" y="2021907"/>
                  <a:pt x="6330073" y="2023621"/>
                  <a:pt x="6334645" y="2027050"/>
                </a:cubicBezTo>
                <a:cubicBezTo>
                  <a:pt x="6339218" y="2030479"/>
                  <a:pt x="6341503" y="2037908"/>
                  <a:pt x="6341503" y="2049339"/>
                </a:cubicBezTo>
                <a:lnTo>
                  <a:pt x="6341503" y="2322287"/>
                </a:lnTo>
                <a:cubicBezTo>
                  <a:pt x="6341503" y="2331431"/>
                  <a:pt x="6339674" y="2337717"/>
                  <a:pt x="6336017" y="2341147"/>
                </a:cubicBezTo>
                <a:cubicBezTo>
                  <a:pt x="6332359" y="2344575"/>
                  <a:pt x="6324358" y="2346290"/>
                  <a:pt x="6312014" y="2346290"/>
                </a:cubicBezTo>
                <a:lnTo>
                  <a:pt x="6295554" y="2346290"/>
                </a:lnTo>
                <a:lnTo>
                  <a:pt x="6295554" y="2423785"/>
                </a:lnTo>
                <a:lnTo>
                  <a:pt x="6512267" y="2423785"/>
                </a:lnTo>
                <a:lnTo>
                  <a:pt x="6512267" y="2346290"/>
                </a:lnTo>
                <a:lnTo>
                  <a:pt x="6494437" y="2346290"/>
                </a:lnTo>
                <a:cubicBezTo>
                  <a:pt x="6485293" y="2346290"/>
                  <a:pt x="6479121" y="2345147"/>
                  <a:pt x="6475920" y="2342861"/>
                </a:cubicBezTo>
                <a:cubicBezTo>
                  <a:pt x="6472720" y="2340575"/>
                  <a:pt x="6471119" y="2336460"/>
                  <a:pt x="6471119" y="2330516"/>
                </a:cubicBezTo>
                <a:lnTo>
                  <a:pt x="6471119" y="2234505"/>
                </a:lnTo>
                <a:lnTo>
                  <a:pt x="6519811" y="2234505"/>
                </a:lnTo>
                <a:lnTo>
                  <a:pt x="6600735" y="2423785"/>
                </a:lnTo>
                <a:lnTo>
                  <a:pt x="6758470" y="2423785"/>
                </a:lnTo>
                <a:lnTo>
                  <a:pt x="6758470" y="2346290"/>
                </a:lnTo>
                <a:lnTo>
                  <a:pt x="6746811" y="2346290"/>
                </a:lnTo>
                <a:cubicBezTo>
                  <a:pt x="6734010" y="2346290"/>
                  <a:pt x="6724180" y="2343775"/>
                  <a:pt x="6717322" y="2338746"/>
                </a:cubicBezTo>
                <a:cubicBezTo>
                  <a:pt x="6710464" y="2333717"/>
                  <a:pt x="6703377" y="2324116"/>
                  <a:pt x="6696062" y="2309942"/>
                </a:cubicBezTo>
                <a:lnTo>
                  <a:pt x="6639827" y="2200214"/>
                </a:lnTo>
                <a:cubicBezTo>
                  <a:pt x="6674116" y="2174154"/>
                  <a:pt x="6691261" y="2136435"/>
                  <a:pt x="6691261" y="2087058"/>
                </a:cubicBezTo>
                <a:cubicBezTo>
                  <a:pt x="6691261" y="2061911"/>
                  <a:pt x="6686689" y="2039852"/>
                  <a:pt x="6677546" y="2020878"/>
                </a:cubicBezTo>
                <a:cubicBezTo>
                  <a:pt x="6668401" y="2001904"/>
                  <a:pt x="6656742" y="1986473"/>
                  <a:pt x="6642569" y="1974586"/>
                </a:cubicBezTo>
                <a:cubicBezTo>
                  <a:pt x="6628854" y="1963156"/>
                  <a:pt x="6612737" y="1955270"/>
                  <a:pt x="6594221" y="1950926"/>
                </a:cubicBezTo>
                <a:cubicBezTo>
                  <a:pt x="6575704" y="1946583"/>
                  <a:pt x="6552501" y="1944411"/>
                  <a:pt x="6524611" y="1944411"/>
                </a:cubicBezTo>
                <a:close/>
                <a:moveTo>
                  <a:pt x="5791340" y="1944411"/>
                </a:moveTo>
                <a:lnTo>
                  <a:pt x="5791340" y="2102831"/>
                </a:lnTo>
                <a:lnTo>
                  <a:pt x="5890780" y="2102831"/>
                </a:lnTo>
                <a:lnTo>
                  <a:pt x="5890780" y="2061683"/>
                </a:lnTo>
                <a:cubicBezTo>
                  <a:pt x="5890780" y="2050710"/>
                  <a:pt x="5892266" y="2043966"/>
                  <a:pt x="5895238" y="2041452"/>
                </a:cubicBezTo>
                <a:cubicBezTo>
                  <a:pt x="5898210" y="2038937"/>
                  <a:pt x="5905411" y="2037680"/>
                  <a:pt x="5916840" y="2037680"/>
                </a:cubicBezTo>
                <a:lnTo>
                  <a:pt x="5955246" y="2037680"/>
                </a:lnTo>
                <a:lnTo>
                  <a:pt x="5955246" y="2320915"/>
                </a:lnTo>
                <a:cubicBezTo>
                  <a:pt x="5955246" y="2330059"/>
                  <a:pt x="5953417" y="2336574"/>
                  <a:pt x="5949759" y="2340461"/>
                </a:cubicBezTo>
                <a:cubicBezTo>
                  <a:pt x="5946102" y="2344347"/>
                  <a:pt x="5938100" y="2346290"/>
                  <a:pt x="5925756" y="2346290"/>
                </a:cubicBezTo>
                <a:lnTo>
                  <a:pt x="5901753" y="2346290"/>
                </a:lnTo>
                <a:lnTo>
                  <a:pt x="5901753" y="2423785"/>
                </a:lnTo>
                <a:lnTo>
                  <a:pt x="6139726" y="2423785"/>
                </a:lnTo>
                <a:lnTo>
                  <a:pt x="6139726" y="2346290"/>
                </a:lnTo>
                <a:lnTo>
                  <a:pt x="6126010" y="2346290"/>
                </a:lnTo>
                <a:cubicBezTo>
                  <a:pt x="6110008" y="2346290"/>
                  <a:pt x="6099606" y="2344804"/>
                  <a:pt x="6094806" y="2341832"/>
                </a:cubicBezTo>
                <a:cubicBezTo>
                  <a:pt x="6090005" y="2338860"/>
                  <a:pt x="6087605" y="2331202"/>
                  <a:pt x="6087605" y="2318858"/>
                </a:cubicBezTo>
                <a:lnTo>
                  <a:pt x="6087605" y="2037680"/>
                </a:lnTo>
                <a:lnTo>
                  <a:pt x="6127381" y="2037680"/>
                </a:lnTo>
                <a:cubicBezTo>
                  <a:pt x="6137897" y="2037680"/>
                  <a:pt x="6144640" y="2038937"/>
                  <a:pt x="6147612" y="2041452"/>
                </a:cubicBezTo>
                <a:cubicBezTo>
                  <a:pt x="6150584" y="2043966"/>
                  <a:pt x="6152070" y="2049567"/>
                  <a:pt x="6152070" y="2058254"/>
                </a:cubicBezTo>
                <a:lnTo>
                  <a:pt x="6152070" y="2102831"/>
                </a:lnTo>
                <a:lnTo>
                  <a:pt x="6251511" y="2102831"/>
                </a:lnTo>
                <a:lnTo>
                  <a:pt x="6251511" y="1944411"/>
                </a:lnTo>
                <a:close/>
                <a:moveTo>
                  <a:pt x="5111712" y="1944411"/>
                </a:moveTo>
                <a:lnTo>
                  <a:pt x="5111712" y="2021907"/>
                </a:lnTo>
                <a:lnTo>
                  <a:pt x="5123370" y="2021907"/>
                </a:lnTo>
                <a:cubicBezTo>
                  <a:pt x="5138001" y="2021907"/>
                  <a:pt x="5147373" y="2023507"/>
                  <a:pt x="5151488" y="2026707"/>
                </a:cubicBezTo>
                <a:cubicBezTo>
                  <a:pt x="5155603" y="2029908"/>
                  <a:pt x="5157660" y="2036766"/>
                  <a:pt x="5157660" y="2047281"/>
                </a:cubicBezTo>
                <a:lnTo>
                  <a:pt x="5157660" y="2319544"/>
                </a:lnTo>
                <a:cubicBezTo>
                  <a:pt x="5157660" y="2330974"/>
                  <a:pt x="5155603" y="2338289"/>
                  <a:pt x="5151488" y="2341489"/>
                </a:cubicBezTo>
                <a:cubicBezTo>
                  <a:pt x="5147373" y="2344690"/>
                  <a:pt x="5138229" y="2346290"/>
                  <a:pt x="5124056" y="2346290"/>
                </a:cubicBezTo>
                <a:lnTo>
                  <a:pt x="5111712" y="2346290"/>
                </a:lnTo>
                <a:lnTo>
                  <a:pt x="5111712" y="2423785"/>
                </a:lnTo>
                <a:lnTo>
                  <a:pt x="5338026" y="2423785"/>
                </a:lnTo>
                <a:lnTo>
                  <a:pt x="5338026" y="2346290"/>
                </a:lnTo>
                <a:lnTo>
                  <a:pt x="5323624" y="2346290"/>
                </a:lnTo>
                <a:cubicBezTo>
                  <a:pt x="5311279" y="2346290"/>
                  <a:pt x="5302936" y="2344347"/>
                  <a:pt x="5298592" y="2340461"/>
                </a:cubicBezTo>
                <a:cubicBezTo>
                  <a:pt x="5294250" y="2336574"/>
                  <a:pt x="5292077" y="2330059"/>
                  <a:pt x="5292077" y="2320915"/>
                </a:cubicBezTo>
                <a:lnTo>
                  <a:pt x="5292077" y="2052082"/>
                </a:lnTo>
                <a:cubicBezTo>
                  <a:pt x="5292077" y="2039737"/>
                  <a:pt x="5294135" y="2031622"/>
                  <a:pt x="5298249" y="2027736"/>
                </a:cubicBezTo>
                <a:cubicBezTo>
                  <a:pt x="5302364" y="2023850"/>
                  <a:pt x="5310365" y="2021907"/>
                  <a:pt x="5322252" y="2021907"/>
                </a:cubicBezTo>
                <a:lnTo>
                  <a:pt x="5338026" y="2021907"/>
                </a:lnTo>
                <a:lnTo>
                  <a:pt x="5338026" y="1944411"/>
                </a:lnTo>
                <a:close/>
                <a:moveTo>
                  <a:pt x="4581055" y="1944411"/>
                </a:moveTo>
                <a:lnTo>
                  <a:pt x="4581055" y="2021907"/>
                </a:lnTo>
                <a:lnTo>
                  <a:pt x="4591342" y="2021907"/>
                </a:lnTo>
                <a:cubicBezTo>
                  <a:pt x="4605972" y="2021907"/>
                  <a:pt x="4615573" y="2023507"/>
                  <a:pt x="4620145" y="2026707"/>
                </a:cubicBezTo>
                <a:cubicBezTo>
                  <a:pt x="4624717" y="2029908"/>
                  <a:pt x="4627003" y="2037451"/>
                  <a:pt x="4627003" y="2049339"/>
                </a:cubicBezTo>
                <a:lnTo>
                  <a:pt x="4627003" y="2319544"/>
                </a:lnTo>
                <a:cubicBezTo>
                  <a:pt x="4627003" y="2327773"/>
                  <a:pt x="4625975" y="2333717"/>
                  <a:pt x="4623918" y="2337375"/>
                </a:cubicBezTo>
                <a:cubicBezTo>
                  <a:pt x="4621860" y="2341032"/>
                  <a:pt x="4618202" y="2343432"/>
                  <a:pt x="4612945" y="2344575"/>
                </a:cubicBezTo>
                <a:cubicBezTo>
                  <a:pt x="4607688" y="2345718"/>
                  <a:pt x="4599115" y="2346290"/>
                  <a:pt x="4587228" y="2346290"/>
                </a:cubicBezTo>
                <a:lnTo>
                  <a:pt x="4581055" y="2346290"/>
                </a:lnTo>
                <a:lnTo>
                  <a:pt x="4581055" y="2423785"/>
                </a:lnTo>
                <a:lnTo>
                  <a:pt x="4827943" y="2423785"/>
                </a:lnTo>
                <a:cubicBezTo>
                  <a:pt x="4896066" y="2423785"/>
                  <a:pt x="4950244" y="2402068"/>
                  <a:pt x="4990477" y="2358634"/>
                </a:cubicBezTo>
                <a:cubicBezTo>
                  <a:pt x="5010137" y="2337146"/>
                  <a:pt x="5025110" y="2311200"/>
                  <a:pt x="5035397" y="2280796"/>
                </a:cubicBezTo>
                <a:cubicBezTo>
                  <a:pt x="5045684" y="2250393"/>
                  <a:pt x="5050828" y="2217588"/>
                  <a:pt x="5050828" y="2182384"/>
                </a:cubicBezTo>
                <a:cubicBezTo>
                  <a:pt x="5050828" y="2145808"/>
                  <a:pt x="5046027" y="2113575"/>
                  <a:pt x="5036426" y="2085686"/>
                </a:cubicBezTo>
                <a:cubicBezTo>
                  <a:pt x="5026825" y="2057797"/>
                  <a:pt x="5012424" y="2032879"/>
                  <a:pt x="4993220" y="2010934"/>
                </a:cubicBezTo>
                <a:cubicBezTo>
                  <a:pt x="4973561" y="1988531"/>
                  <a:pt x="4949330" y="1971843"/>
                  <a:pt x="4920527" y="1960870"/>
                </a:cubicBezTo>
                <a:cubicBezTo>
                  <a:pt x="4891722" y="1949898"/>
                  <a:pt x="4856061" y="1944411"/>
                  <a:pt x="4813541" y="1944411"/>
                </a:cubicBezTo>
                <a:close/>
                <a:moveTo>
                  <a:pt x="3876815" y="1944411"/>
                </a:moveTo>
                <a:lnTo>
                  <a:pt x="3876815" y="2102831"/>
                </a:lnTo>
                <a:lnTo>
                  <a:pt x="3976257" y="2102831"/>
                </a:lnTo>
                <a:lnTo>
                  <a:pt x="3976257" y="2061683"/>
                </a:lnTo>
                <a:cubicBezTo>
                  <a:pt x="3976257" y="2050710"/>
                  <a:pt x="3977742" y="2043966"/>
                  <a:pt x="3980714" y="2041452"/>
                </a:cubicBezTo>
                <a:cubicBezTo>
                  <a:pt x="3983686" y="2038937"/>
                  <a:pt x="3990887" y="2037680"/>
                  <a:pt x="4002317" y="2037680"/>
                </a:cubicBezTo>
                <a:lnTo>
                  <a:pt x="4040722" y="2037680"/>
                </a:lnTo>
                <a:lnTo>
                  <a:pt x="4040722" y="2320915"/>
                </a:lnTo>
                <a:cubicBezTo>
                  <a:pt x="4040722" y="2330059"/>
                  <a:pt x="4038893" y="2336574"/>
                  <a:pt x="4035235" y="2340461"/>
                </a:cubicBezTo>
                <a:cubicBezTo>
                  <a:pt x="4031578" y="2344347"/>
                  <a:pt x="4023577" y="2346290"/>
                  <a:pt x="4011232" y="2346290"/>
                </a:cubicBezTo>
                <a:lnTo>
                  <a:pt x="3987229" y="2346290"/>
                </a:lnTo>
                <a:lnTo>
                  <a:pt x="3987229" y="2423785"/>
                </a:lnTo>
                <a:lnTo>
                  <a:pt x="4225201" y="2423785"/>
                </a:lnTo>
                <a:lnTo>
                  <a:pt x="4225201" y="2346290"/>
                </a:lnTo>
                <a:lnTo>
                  <a:pt x="4211485" y="2346290"/>
                </a:lnTo>
                <a:cubicBezTo>
                  <a:pt x="4195483" y="2346290"/>
                  <a:pt x="4185082" y="2344804"/>
                  <a:pt x="4180282" y="2341832"/>
                </a:cubicBezTo>
                <a:cubicBezTo>
                  <a:pt x="4175481" y="2338860"/>
                  <a:pt x="4173081" y="2331202"/>
                  <a:pt x="4173081" y="2318858"/>
                </a:cubicBezTo>
                <a:lnTo>
                  <a:pt x="4173081" y="2037680"/>
                </a:lnTo>
                <a:lnTo>
                  <a:pt x="4212856" y="2037680"/>
                </a:lnTo>
                <a:cubicBezTo>
                  <a:pt x="4223372" y="2037680"/>
                  <a:pt x="4230116" y="2038937"/>
                  <a:pt x="4233088" y="2041452"/>
                </a:cubicBezTo>
                <a:cubicBezTo>
                  <a:pt x="4236059" y="2043966"/>
                  <a:pt x="4237545" y="2049567"/>
                  <a:pt x="4237545" y="2058254"/>
                </a:cubicBezTo>
                <a:lnTo>
                  <a:pt x="4237545" y="2102831"/>
                </a:lnTo>
                <a:lnTo>
                  <a:pt x="4336986" y="2102831"/>
                </a:lnTo>
                <a:lnTo>
                  <a:pt x="4336986" y="1944411"/>
                </a:lnTo>
                <a:close/>
                <a:moveTo>
                  <a:pt x="3027795" y="1944411"/>
                </a:moveTo>
                <a:lnTo>
                  <a:pt x="3027795" y="2021907"/>
                </a:lnTo>
                <a:lnTo>
                  <a:pt x="3042196" y="2021907"/>
                </a:lnTo>
                <a:cubicBezTo>
                  <a:pt x="3054084" y="2021907"/>
                  <a:pt x="3062200" y="2023507"/>
                  <a:pt x="3066542" y="2026707"/>
                </a:cubicBezTo>
                <a:cubicBezTo>
                  <a:pt x="3070886" y="2029908"/>
                  <a:pt x="3073058" y="2036766"/>
                  <a:pt x="3073058" y="2047281"/>
                </a:cubicBezTo>
                <a:lnTo>
                  <a:pt x="3073058" y="2319544"/>
                </a:lnTo>
                <a:cubicBezTo>
                  <a:pt x="3073058" y="2330974"/>
                  <a:pt x="3071229" y="2338289"/>
                  <a:pt x="3067572" y="2341489"/>
                </a:cubicBezTo>
                <a:cubicBezTo>
                  <a:pt x="3063913" y="2344690"/>
                  <a:pt x="3055456" y="2346290"/>
                  <a:pt x="3042196" y="2346290"/>
                </a:cubicBezTo>
                <a:lnTo>
                  <a:pt x="3027795" y="2346290"/>
                </a:lnTo>
                <a:lnTo>
                  <a:pt x="3027795" y="2423785"/>
                </a:lnTo>
                <a:lnTo>
                  <a:pt x="3413215" y="2423785"/>
                </a:lnTo>
                <a:lnTo>
                  <a:pt x="3413215" y="2275653"/>
                </a:lnTo>
                <a:lnTo>
                  <a:pt x="3314460" y="2275653"/>
                </a:lnTo>
                <a:lnTo>
                  <a:pt x="3314460" y="2297598"/>
                </a:lnTo>
                <a:cubicBezTo>
                  <a:pt x="3314460" y="2307199"/>
                  <a:pt x="3313888" y="2314058"/>
                  <a:pt x="3312745" y="2318172"/>
                </a:cubicBezTo>
                <a:cubicBezTo>
                  <a:pt x="3311602" y="2322287"/>
                  <a:pt x="3308859" y="2325373"/>
                  <a:pt x="3304515" y="2327430"/>
                </a:cubicBezTo>
                <a:cubicBezTo>
                  <a:pt x="3300172" y="2329488"/>
                  <a:pt x="3292743" y="2330516"/>
                  <a:pt x="3282227" y="2330516"/>
                </a:cubicBezTo>
                <a:lnTo>
                  <a:pt x="3206789" y="2330516"/>
                </a:lnTo>
                <a:lnTo>
                  <a:pt x="3206789" y="2226275"/>
                </a:lnTo>
                <a:lnTo>
                  <a:pt x="3348064" y="2226275"/>
                </a:lnTo>
                <a:lnTo>
                  <a:pt x="3348064" y="2129577"/>
                </a:lnTo>
                <a:lnTo>
                  <a:pt x="3206789" y="2129577"/>
                </a:lnTo>
                <a:lnTo>
                  <a:pt x="3206789" y="2037680"/>
                </a:lnTo>
                <a:lnTo>
                  <a:pt x="3280856" y="2037680"/>
                </a:lnTo>
                <a:cubicBezTo>
                  <a:pt x="3290457" y="2037680"/>
                  <a:pt x="3297086" y="2039623"/>
                  <a:pt x="3300743" y="2043509"/>
                </a:cubicBezTo>
                <a:cubicBezTo>
                  <a:pt x="3304401" y="2047395"/>
                  <a:pt x="3306230" y="2054596"/>
                  <a:pt x="3306230" y="2065112"/>
                </a:cubicBezTo>
                <a:lnTo>
                  <a:pt x="3306230" y="2087058"/>
                </a:lnTo>
                <a:lnTo>
                  <a:pt x="3404985" y="2087058"/>
                </a:lnTo>
                <a:lnTo>
                  <a:pt x="3404985" y="1944411"/>
                </a:lnTo>
                <a:close/>
                <a:moveTo>
                  <a:pt x="2310524" y="1944411"/>
                </a:moveTo>
                <a:lnTo>
                  <a:pt x="2310524" y="2021907"/>
                </a:lnTo>
                <a:lnTo>
                  <a:pt x="2324926" y="2021907"/>
                </a:lnTo>
                <a:cubicBezTo>
                  <a:pt x="2336356" y="2021907"/>
                  <a:pt x="2344357" y="2025564"/>
                  <a:pt x="2348929" y="2032879"/>
                </a:cubicBezTo>
                <a:cubicBezTo>
                  <a:pt x="2353501" y="2039280"/>
                  <a:pt x="2359673" y="2056425"/>
                  <a:pt x="2367446" y="2084314"/>
                </a:cubicBezTo>
                <a:lnTo>
                  <a:pt x="2457286" y="2423785"/>
                </a:lnTo>
                <a:lnTo>
                  <a:pt x="2586902" y="2423785"/>
                </a:lnTo>
                <a:lnTo>
                  <a:pt x="2649309" y="2155638"/>
                </a:lnTo>
                <a:lnTo>
                  <a:pt x="2650681" y="2155638"/>
                </a:lnTo>
                <a:lnTo>
                  <a:pt x="2709660" y="2423785"/>
                </a:lnTo>
                <a:lnTo>
                  <a:pt x="2836533" y="2423785"/>
                </a:lnTo>
                <a:lnTo>
                  <a:pt x="2941461" y="2065798"/>
                </a:lnTo>
                <a:cubicBezTo>
                  <a:pt x="2946490" y="2047967"/>
                  <a:pt x="2952204" y="2036194"/>
                  <a:pt x="2958605" y="2030479"/>
                </a:cubicBezTo>
                <a:cubicBezTo>
                  <a:pt x="2965006" y="2024764"/>
                  <a:pt x="2975750" y="2021907"/>
                  <a:pt x="2990838" y="2021907"/>
                </a:cubicBezTo>
                <a:lnTo>
                  <a:pt x="2990838" y="1944411"/>
                </a:lnTo>
                <a:lnTo>
                  <a:pt x="2801557" y="1944411"/>
                </a:lnTo>
                <a:lnTo>
                  <a:pt x="2801557" y="2021907"/>
                </a:lnTo>
                <a:lnTo>
                  <a:pt x="2812530" y="2021907"/>
                </a:lnTo>
                <a:cubicBezTo>
                  <a:pt x="2826246" y="2021907"/>
                  <a:pt x="2833104" y="2027850"/>
                  <a:pt x="2833104" y="2039737"/>
                </a:cubicBezTo>
                <a:cubicBezTo>
                  <a:pt x="2833104" y="2045224"/>
                  <a:pt x="2832304" y="2051282"/>
                  <a:pt x="2830704" y="2057911"/>
                </a:cubicBezTo>
                <a:cubicBezTo>
                  <a:pt x="2829103" y="2064540"/>
                  <a:pt x="2828075" y="2068998"/>
                  <a:pt x="2827618" y="2071284"/>
                </a:cubicBezTo>
                <a:lnTo>
                  <a:pt x="2787841" y="2239991"/>
                </a:lnTo>
                <a:lnTo>
                  <a:pt x="2786470" y="2239991"/>
                </a:lnTo>
                <a:lnTo>
                  <a:pt x="2726805" y="1944411"/>
                </a:lnTo>
                <a:lnTo>
                  <a:pt x="2598561" y="1944411"/>
                </a:lnTo>
                <a:lnTo>
                  <a:pt x="2532038" y="2239991"/>
                </a:lnTo>
                <a:lnTo>
                  <a:pt x="2530666" y="2239991"/>
                </a:lnTo>
                <a:lnTo>
                  <a:pt x="2494318" y="2052767"/>
                </a:lnTo>
                <a:cubicBezTo>
                  <a:pt x="2492947" y="2045910"/>
                  <a:pt x="2492261" y="2041109"/>
                  <a:pt x="2492261" y="2038366"/>
                </a:cubicBezTo>
                <a:cubicBezTo>
                  <a:pt x="2492261" y="2027393"/>
                  <a:pt x="2499805" y="2021907"/>
                  <a:pt x="2514893" y="2021907"/>
                </a:cubicBezTo>
                <a:lnTo>
                  <a:pt x="2527923" y="2021907"/>
                </a:lnTo>
                <a:lnTo>
                  <a:pt x="2527923" y="1944411"/>
                </a:lnTo>
                <a:close/>
                <a:moveTo>
                  <a:pt x="1037755" y="1944411"/>
                </a:moveTo>
                <a:lnTo>
                  <a:pt x="1037755" y="2021907"/>
                </a:lnTo>
                <a:lnTo>
                  <a:pt x="1050786" y="2021907"/>
                </a:lnTo>
                <a:cubicBezTo>
                  <a:pt x="1064044" y="2021907"/>
                  <a:pt x="1072960" y="2023735"/>
                  <a:pt x="1077532" y="2027393"/>
                </a:cubicBezTo>
                <a:cubicBezTo>
                  <a:pt x="1082104" y="2031050"/>
                  <a:pt x="1084390" y="2038366"/>
                  <a:pt x="1084390" y="2049339"/>
                </a:cubicBezTo>
                <a:lnTo>
                  <a:pt x="1084390" y="2316801"/>
                </a:lnTo>
                <a:cubicBezTo>
                  <a:pt x="1084390" y="2329145"/>
                  <a:pt x="1082447" y="2337146"/>
                  <a:pt x="1078560" y="2340803"/>
                </a:cubicBezTo>
                <a:cubicBezTo>
                  <a:pt x="1074674" y="2344461"/>
                  <a:pt x="1065645" y="2346290"/>
                  <a:pt x="1051471" y="2346290"/>
                </a:cubicBezTo>
                <a:lnTo>
                  <a:pt x="1037755" y="2346290"/>
                </a:lnTo>
                <a:lnTo>
                  <a:pt x="1037755" y="2423785"/>
                </a:lnTo>
                <a:lnTo>
                  <a:pt x="1254468" y="2423785"/>
                </a:lnTo>
                <a:lnTo>
                  <a:pt x="1254468" y="2346290"/>
                </a:lnTo>
                <a:cubicBezTo>
                  <a:pt x="1238924" y="2346290"/>
                  <a:pt x="1228751" y="2344690"/>
                  <a:pt x="1223950" y="2341489"/>
                </a:cubicBezTo>
                <a:cubicBezTo>
                  <a:pt x="1219149" y="2338289"/>
                  <a:pt x="1216749" y="2331888"/>
                  <a:pt x="1216749" y="2322287"/>
                </a:cubicBezTo>
                <a:lnTo>
                  <a:pt x="1216749" y="2220103"/>
                </a:lnTo>
                <a:lnTo>
                  <a:pt x="1344994" y="2220103"/>
                </a:lnTo>
                <a:lnTo>
                  <a:pt x="1344994" y="2319544"/>
                </a:lnTo>
                <a:cubicBezTo>
                  <a:pt x="1344994" y="2331431"/>
                  <a:pt x="1342708" y="2338860"/>
                  <a:pt x="1338136" y="2341832"/>
                </a:cubicBezTo>
                <a:cubicBezTo>
                  <a:pt x="1333564" y="2344804"/>
                  <a:pt x="1323734" y="2346290"/>
                  <a:pt x="1308647" y="2346290"/>
                </a:cubicBezTo>
                <a:lnTo>
                  <a:pt x="1308647" y="2423785"/>
                </a:lnTo>
                <a:lnTo>
                  <a:pt x="1523302" y="2423785"/>
                </a:lnTo>
                <a:lnTo>
                  <a:pt x="1523302" y="2346290"/>
                </a:lnTo>
                <a:lnTo>
                  <a:pt x="1514387" y="2346290"/>
                </a:lnTo>
                <a:cubicBezTo>
                  <a:pt x="1499299" y="2346290"/>
                  <a:pt x="1489355" y="2344690"/>
                  <a:pt x="1484554" y="2341489"/>
                </a:cubicBezTo>
                <a:cubicBezTo>
                  <a:pt x="1479754" y="2338289"/>
                  <a:pt x="1477353" y="2330974"/>
                  <a:pt x="1477353" y="2319544"/>
                </a:cubicBezTo>
                <a:lnTo>
                  <a:pt x="1477353" y="2048653"/>
                </a:lnTo>
                <a:cubicBezTo>
                  <a:pt x="1477353" y="2039966"/>
                  <a:pt x="1478496" y="2033794"/>
                  <a:pt x="1480782" y="2030136"/>
                </a:cubicBezTo>
                <a:cubicBezTo>
                  <a:pt x="1483068" y="2026479"/>
                  <a:pt x="1486612" y="2024193"/>
                  <a:pt x="1491412" y="2023278"/>
                </a:cubicBezTo>
                <a:cubicBezTo>
                  <a:pt x="1496213" y="2022364"/>
                  <a:pt x="1504100" y="2021907"/>
                  <a:pt x="1515073" y="2021907"/>
                </a:cubicBezTo>
                <a:lnTo>
                  <a:pt x="1523302" y="2021907"/>
                </a:lnTo>
                <a:lnTo>
                  <a:pt x="1523302" y="1944411"/>
                </a:lnTo>
                <a:lnTo>
                  <a:pt x="1308647" y="1944411"/>
                </a:lnTo>
                <a:lnTo>
                  <a:pt x="1308647" y="2021907"/>
                </a:lnTo>
                <a:cubicBezTo>
                  <a:pt x="1323277" y="2021907"/>
                  <a:pt x="1332992" y="2023621"/>
                  <a:pt x="1337793" y="2027050"/>
                </a:cubicBezTo>
                <a:cubicBezTo>
                  <a:pt x="1342594" y="2030479"/>
                  <a:pt x="1344994" y="2037908"/>
                  <a:pt x="1344994" y="2049339"/>
                </a:cubicBezTo>
                <a:lnTo>
                  <a:pt x="1344994" y="2117919"/>
                </a:lnTo>
                <a:lnTo>
                  <a:pt x="1216749" y="2117919"/>
                </a:lnTo>
                <a:lnTo>
                  <a:pt x="1216749" y="2049339"/>
                </a:lnTo>
                <a:cubicBezTo>
                  <a:pt x="1216749" y="2037451"/>
                  <a:pt x="1219149" y="2029908"/>
                  <a:pt x="1223950" y="2026707"/>
                </a:cubicBezTo>
                <a:cubicBezTo>
                  <a:pt x="1228751" y="2023507"/>
                  <a:pt x="1238924" y="2021907"/>
                  <a:pt x="1254468" y="2021907"/>
                </a:cubicBezTo>
                <a:lnTo>
                  <a:pt x="1254468" y="1944411"/>
                </a:lnTo>
                <a:close/>
                <a:moveTo>
                  <a:pt x="7318768" y="1928638"/>
                </a:moveTo>
                <a:cubicBezTo>
                  <a:pt x="7263447" y="1928638"/>
                  <a:pt x="7217156" y="1940182"/>
                  <a:pt x="7179894" y="1963271"/>
                </a:cubicBezTo>
                <a:cubicBezTo>
                  <a:pt x="7142632" y="1986359"/>
                  <a:pt x="7114971" y="2017220"/>
                  <a:pt x="7096912" y="2055853"/>
                </a:cubicBezTo>
                <a:cubicBezTo>
                  <a:pt x="7078852" y="2094487"/>
                  <a:pt x="7069823" y="2137349"/>
                  <a:pt x="7069823" y="2184441"/>
                </a:cubicBezTo>
                <a:cubicBezTo>
                  <a:pt x="7069823" y="2226046"/>
                  <a:pt x="7077138" y="2265937"/>
                  <a:pt x="7091769" y="2304113"/>
                </a:cubicBezTo>
                <a:cubicBezTo>
                  <a:pt x="7106399" y="2342289"/>
                  <a:pt x="7131431" y="2374293"/>
                  <a:pt x="7166864" y="2400125"/>
                </a:cubicBezTo>
                <a:cubicBezTo>
                  <a:pt x="7202296" y="2425957"/>
                  <a:pt x="7249274" y="2438873"/>
                  <a:pt x="7307796" y="2438873"/>
                </a:cubicBezTo>
                <a:cubicBezTo>
                  <a:pt x="7343457" y="2438873"/>
                  <a:pt x="7375347" y="2434872"/>
                  <a:pt x="7403465" y="2426871"/>
                </a:cubicBezTo>
                <a:cubicBezTo>
                  <a:pt x="7431583" y="2418870"/>
                  <a:pt x="7458900" y="2405954"/>
                  <a:pt x="7485418" y="2388124"/>
                </a:cubicBezTo>
                <a:lnTo>
                  <a:pt x="7485418" y="2281139"/>
                </a:lnTo>
                <a:cubicBezTo>
                  <a:pt x="7433754" y="2313143"/>
                  <a:pt x="7384376" y="2329145"/>
                  <a:pt x="7337285" y="2329145"/>
                </a:cubicBezTo>
                <a:cubicBezTo>
                  <a:pt x="7293851" y="2329145"/>
                  <a:pt x="7260932" y="2315657"/>
                  <a:pt x="7238530" y="2288683"/>
                </a:cubicBezTo>
                <a:cubicBezTo>
                  <a:pt x="7216127" y="2261708"/>
                  <a:pt x="7204926" y="2222160"/>
                  <a:pt x="7204926" y="2170039"/>
                </a:cubicBezTo>
                <a:cubicBezTo>
                  <a:pt x="7204926" y="2124319"/>
                  <a:pt x="7213383" y="2086715"/>
                  <a:pt x="7230300" y="2057225"/>
                </a:cubicBezTo>
                <a:cubicBezTo>
                  <a:pt x="7247216" y="2027736"/>
                  <a:pt x="7274191" y="2012991"/>
                  <a:pt x="7311224" y="2012991"/>
                </a:cubicBezTo>
                <a:cubicBezTo>
                  <a:pt x="7336370" y="2012991"/>
                  <a:pt x="7353402" y="2019278"/>
                  <a:pt x="7362317" y="2031850"/>
                </a:cubicBezTo>
                <a:cubicBezTo>
                  <a:pt x="7371232" y="2044423"/>
                  <a:pt x="7375690" y="2060997"/>
                  <a:pt x="7375690" y="2081571"/>
                </a:cubicBezTo>
                <a:lnTo>
                  <a:pt x="7375690" y="2122719"/>
                </a:lnTo>
                <a:lnTo>
                  <a:pt x="7488161" y="2122719"/>
                </a:lnTo>
                <a:lnTo>
                  <a:pt x="7488161" y="1966357"/>
                </a:lnTo>
                <a:cubicBezTo>
                  <a:pt x="7436040" y="1941211"/>
                  <a:pt x="7379576" y="1928638"/>
                  <a:pt x="7318768" y="1928638"/>
                </a:cubicBezTo>
                <a:close/>
                <a:moveTo>
                  <a:pt x="5574474" y="1928638"/>
                </a:moveTo>
                <a:cubicBezTo>
                  <a:pt x="5544756" y="1928638"/>
                  <a:pt x="5519267" y="1931724"/>
                  <a:pt x="5498008" y="1937896"/>
                </a:cubicBezTo>
                <a:cubicBezTo>
                  <a:pt x="5476748" y="1944068"/>
                  <a:pt x="5458345" y="1954241"/>
                  <a:pt x="5442801" y="1968414"/>
                </a:cubicBezTo>
                <a:cubicBezTo>
                  <a:pt x="5429999" y="1979844"/>
                  <a:pt x="5419827" y="1994017"/>
                  <a:pt x="5412283" y="2010934"/>
                </a:cubicBezTo>
                <a:cubicBezTo>
                  <a:pt x="5404739" y="2027850"/>
                  <a:pt x="5400967" y="2045910"/>
                  <a:pt x="5400967" y="2065112"/>
                </a:cubicBezTo>
                <a:cubicBezTo>
                  <a:pt x="5400967" y="2090715"/>
                  <a:pt x="5407254" y="2113118"/>
                  <a:pt x="5419827" y="2132320"/>
                </a:cubicBezTo>
                <a:cubicBezTo>
                  <a:pt x="5432400" y="2151523"/>
                  <a:pt x="5446687" y="2167182"/>
                  <a:pt x="5462689" y="2179297"/>
                </a:cubicBezTo>
                <a:cubicBezTo>
                  <a:pt x="5478691" y="2191413"/>
                  <a:pt x="5499266" y="2204787"/>
                  <a:pt x="5524411" y="2219417"/>
                </a:cubicBezTo>
                <a:lnTo>
                  <a:pt x="5551843" y="2234505"/>
                </a:lnTo>
                <a:cubicBezTo>
                  <a:pt x="5574703" y="2246849"/>
                  <a:pt x="5591277" y="2257822"/>
                  <a:pt x="5601563" y="2267423"/>
                </a:cubicBezTo>
                <a:cubicBezTo>
                  <a:pt x="5611850" y="2277024"/>
                  <a:pt x="5616994" y="2290283"/>
                  <a:pt x="5616994" y="2307199"/>
                </a:cubicBezTo>
                <a:cubicBezTo>
                  <a:pt x="5616994" y="2320915"/>
                  <a:pt x="5612650" y="2332574"/>
                  <a:pt x="5603964" y="2342175"/>
                </a:cubicBezTo>
                <a:cubicBezTo>
                  <a:pt x="5595277" y="2351776"/>
                  <a:pt x="5581789" y="2356577"/>
                  <a:pt x="5563502" y="2356577"/>
                </a:cubicBezTo>
                <a:cubicBezTo>
                  <a:pt x="5526012" y="2356577"/>
                  <a:pt x="5507266" y="2335089"/>
                  <a:pt x="5507266" y="2292112"/>
                </a:cubicBezTo>
                <a:lnTo>
                  <a:pt x="5507266" y="2263994"/>
                </a:lnTo>
                <a:lnTo>
                  <a:pt x="5400967" y="2263994"/>
                </a:lnTo>
                <a:lnTo>
                  <a:pt x="5400967" y="2410755"/>
                </a:lnTo>
                <a:cubicBezTo>
                  <a:pt x="5450802" y="2429500"/>
                  <a:pt x="5505894" y="2438873"/>
                  <a:pt x="5566245" y="2438873"/>
                </a:cubicBezTo>
                <a:cubicBezTo>
                  <a:pt x="5601906" y="2438873"/>
                  <a:pt x="5630824" y="2434987"/>
                  <a:pt x="5652998" y="2427214"/>
                </a:cubicBezTo>
                <a:cubicBezTo>
                  <a:pt x="5675173" y="2419442"/>
                  <a:pt x="5693804" y="2408012"/>
                  <a:pt x="5708891" y="2392924"/>
                </a:cubicBezTo>
                <a:cubicBezTo>
                  <a:pt x="5736780" y="2365035"/>
                  <a:pt x="5750725" y="2330288"/>
                  <a:pt x="5750725" y="2288683"/>
                </a:cubicBezTo>
                <a:cubicBezTo>
                  <a:pt x="5750725" y="2262165"/>
                  <a:pt x="5745811" y="2239876"/>
                  <a:pt x="5735980" y="2221817"/>
                </a:cubicBezTo>
                <a:cubicBezTo>
                  <a:pt x="5726150" y="2203758"/>
                  <a:pt x="5713349" y="2188784"/>
                  <a:pt x="5697575" y="2176897"/>
                </a:cubicBezTo>
                <a:cubicBezTo>
                  <a:pt x="5681802" y="2165010"/>
                  <a:pt x="5661114" y="2152208"/>
                  <a:pt x="5635510" y="2138493"/>
                </a:cubicBezTo>
                <a:cubicBezTo>
                  <a:pt x="5628196" y="2134378"/>
                  <a:pt x="5620194" y="2130263"/>
                  <a:pt x="5611508" y="2126148"/>
                </a:cubicBezTo>
                <a:cubicBezTo>
                  <a:pt x="5589105" y="2114261"/>
                  <a:pt x="5572646" y="2105003"/>
                  <a:pt x="5562130" y="2098373"/>
                </a:cubicBezTo>
                <a:cubicBezTo>
                  <a:pt x="5551615" y="2091744"/>
                  <a:pt x="5543270" y="2084543"/>
                  <a:pt x="5537098" y="2076771"/>
                </a:cubicBezTo>
                <a:cubicBezTo>
                  <a:pt x="5530926" y="2068998"/>
                  <a:pt x="5527840" y="2060083"/>
                  <a:pt x="5527840" y="2050024"/>
                </a:cubicBezTo>
                <a:cubicBezTo>
                  <a:pt x="5527840" y="2039509"/>
                  <a:pt x="5531498" y="2029336"/>
                  <a:pt x="5538813" y="2019506"/>
                </a:cubicBezTo>
                <a:cubicBezTo>
                  <a:pt x="5546128" y="2009676"/>
                  <a:pt x="5558701" y="2004761"/>
                  <a:pt x="5576532" y="2004761"/>
                </a:cubicBezTo>
                <a:cubicBezTo>
                  <a:pt x="5592991" y="2004761"/>
                  <a:pt x="5605335" y="2008876"/>
                  <a:pt x="5613565" y="2017106"/>
                </a:cubicBezTo>
                <a:cubicBezTo>
                  <a:pt x="5621794" y="2025336"/>
                  <a:pt x="5625909" y="2038823"/>
                  <a:pt x="5625909" y="2057568"/>
                </a:cubicBezTo>
                <a:lnTo>
                  <a:pt x="5625909" y="2089115"/>
                </a:lnTo>
                <a:lnTo>
                  <a:pt x="5728093" y="2089115"/>
                </a:lnTo>
                <a:lnTo>
                  <a:pt x="5728093" y="1957441"/>
                </a:lnTo>
                <a:cubicBezTo>
                  <a:pt x="5681460" y="1938239"/>
                  <a:pt x="5630253" y="1928638"/>
                  <a:pt x="5574474" y="1928638"/>
                </a:cubicBezTo>
                <a:close/>
                <a:moveTo>
                  <a:pt x="3659950" y="1928638"/>
                </a:moveTo>
                <a:cubicBezTo>
                  <a:pt x="3630232" y="1928638"/>
                  <a:pt x="3604743" y="1931724"/>
                  <a:pt x="3583483" y="1937896"/>
                </a:cubicBezTo>
                <a:cubicBezTo>
                  <a:pt x="3562224" y="1944068"/>
                  <a:pt x="3543821" y="1954241"/>
                  <a:pt x="3528277" y="1968414"/>
                </a:cubicBezTo>
                <a:cubicBezTo>
                  <a:pt x="3515475" y="1979844"/>
                  <a:pt x="3505302" y="1994017"/>
                  <a:pt x="3497759" y="2010934"/>
                </a:cubicBezTo>
                <a:cubicBezTo>
                  <a:pt x="3490214" y="2027850"/>
                  <a:pt x="3486443" y="2045910"/>
                  <a:pt x="3486443" y="2065112"/>
                </a:cubicBezTo>
                <a:cubicBezTo>
                  <a:pt x="3486443" y="2090715"/>
                  <a:pt x="3492729" y="2113118"/>
                  <a:pt x="3505302" y="2132320"/>
                </a:cubicBezTo>
                <a:cubicBezTo>
                  <a:pt x="3517875" y="2151523"/>
                  <a:pt x="3532163" y="2167182"/>
                  <a:pt x="3548165" y="2179297"/>
                </a:cubicBezTo>
                <a:cubicBezTo>
                  <a:pt x="3564167" y="2191413"/>
                  <a:pt x="3584741" y="2204787"/>
                  <a:pt x="3609886" y="2219417"/>
                </a:cubicBezTo>
                <a:lnTo>
                  <a:pt x="3637319" y="2234505"/>
                </a:lnTo>
                <a:cubicBezTo>
                  <a:pt x="3660178" y="2246849"/>
                  <a:pt x="3676752" y="2257822"/>
                  <a:pt x="3687039" y="2267423"/>
                </a:cubicBezTo>
                <a:cubicBezTo>
                  <a:pt x="3697326" y="2277024"/>
                  <a:pt x="3702470" y="2290283"/>
                  <a:pt x="3702470" y="2307199"/>
                </a:cubicBezTo>
                <a:cubicBezTo>
                  <a:pt x="3702470" y="2320915"/>
                  <a:pt x="3698126" y="2332574"/>
                  <a:pt x="3689439" y="2342175"/>
                </a:cubicBezTo>
                <a:cubicBezTo>
                  <a:pt x="3680753" y="2351776"/>
                  <a:pt x="3667265" y="2356577"/>
                  <a:pt x="3648977" y="2356577"/>
                </a:cubicBezTo>
                <a:cubicBezTo>
                  <a:pt x="3611487" y="2356577"/>
                  <a:pt x="3592742" y="2335089"/>
                  <a:pt x="3592742" y="2292112"/>
                </a:cubicBezTo>
                <a:lnTo>
                  <a:pt x="3592742" y="2263994"/>
                </a:lnTo>
                <a:lnTo>
                  <a:pt x="3486443" y="2263994"/>
                </a:lnTo>
                <a:lnTo>
                  <a:pt x="3486443" y="2410755"/>
                </a:lnTo>
                <a:cubicBezTo>
                  <a:pt x="3536277" y="2429500"/>
                  <a:pt x="3591370" y="2438873"/>
                  <a:pt x="3651721" y="2438873"/>
                </a:cubicBezTo>
                <a:cubicBezTo>
                  <a:pt x="3687382" y="2438873"/>
                  <a:pt x="3716300" y="2434987"/>
                  <a:pt x="3738474" y="2427214"/>
                </a:cubicBezTo>
                <a:cubicBezTo>
                  <a:pt x="3760648" y="2419442"/>
                  <a:pt x="3779280" y="2408012"/>
                  <a:pt x="3794367" y="2392924"/>
                </a:cubicBezTo>
                <a:cubicBezTo>
                  <a:pt x="3822256" y="2365035"/>
                  <a:pt x="3836201" y="2330288"/>
                  <a:pt x="3836201" y="2288683"/>
                </a:cubicBezTo>
                <a:cubicBezTo>
                  <a:pt x="3836201" y="2262165"/>
                  <a:pt x="3831286" y="2239876"/>
                  <a:pt x="3821456" y="2221817"/>
                </a:cubicBezTo>
                <a:cubicBezTo>
                  <a:pt x="3811626" y="2203758"/>
                  <a:pt x="3798825" y="2188784"/>
                  <a:pt x="3783051" y="2176897"/>
                </a:cubicBezTo>
                <a:cubicBezTo>
                  <a:pt x="3767278" y="2165010"/>
                  <a:pt x="3746590" y="2152208"/>
                  <a:pt x="3720987" y="2138493"/>
                </a:cubicBezTo>
                <a:cubicBezTo>
                  <a:pt x="3713671" y="2134378"/>
                  <a:pt x="3705670" y="2130263"/>
                  <a:pt x="3696983" y="2126148"/>
                </a:cubicBezTo>
                <a:cubicBezTo>
                  <a:pt x="3674580" y="2114261"/>
                  <a:pt x="3658121" y="2105003"/>
                  <a:pt x="3647606" y="2098373"/>
                </a:cubicBezTo>
                <a:cubicBezTo>
                  <a:pt x="3637090" y="2091744"/>
                  <a:pt x="3628746" y="2084543"/>
                  <a:pt x="3622574" y="2076771"/>
                </a:cubicBezTo>
                <a:cubicBezTo>
                  <a:pt x="3616402" y="2068998"/>
                  <a:pt x="3613316" y="2060083"/>
                  <a:pt x="3613316" y="2050024"/>
                </a:cubicBezTo>
                <a:cubicBezTo>
                  <a:pt x="3613316" y="2039509"/>
                  <a:pt x="3616973" y="2029336"/>
                  <a:pt x="3624289" y="2019506"/>
                </a:cubicBezTo>
                <a:cubicBezTo>
                  <a:pt x="3631604" y="2009676"/>
                  <a:pt x="3644177" y="2004761"/>
                  <a:pt x="3662007" y="2004761"/>
                </a:cubicBezTo>
                <a:cubicBezTo>
                  <a:pt x="3678467" y="2004761"/>
                  <a:pt x="3690811" y="2008876"/>
                  <a:pt x="3699041" y="2017106"/>
                </a:cubicBezTo>
                <a:cubicBezTo>
                  <a:pt x="3707270" y="2025336"/>
                  <a:pt x="3711385" y="2038823"/>
                  <a:pt x="3711385" y="2057568"/>
                </a:cubicBezTo>
                <a:lnTo>
                  <a:pt x="3711385" y="2089115"/>
                </a:lnTo>
                <a:lnTo>
                  <a:pt x="3813570" y="2089115"/>
                </a:lnTo>
                <a:lnTo>
                  <a:pt x="3813570" y="1957441"/>
                </a:lnTo>
                <a:cubicBezTo>
                  <a:pt x="3766935" y="1938239"/>
                  <a:pt x="3715729" y="1928638"/>
                  <a:pt x="3659950" y="1928638"/>
                </a:cubicBezTo>
                <a:close/>
                <a:moveTo>
                  <a:pt x="1833741" y="1928638"/>
                </a:moveTo>
                <a:cubicBezTo>
                  <a:pt x="1781620" y="1928638"/>
                  <a:pt x="1736814" y="1939268"/>
                  <a:pt x="1699324" y="1960527"/>
                </a:cubicBezTo>
                <a:cubicBezTo>
                  <a:pt x="1661834" y="1981787"/>
                  <a:pt x="1633258" y="2011848"/>
                  <a:pt x="1613599" y="2050710"/>
                </a:cubicBezTo>
                <a:cubicBezTo>
                  <a:pt x="1593939" y="2089572"/>
                  <a:pt x="1584110" y="2134835"/>
                  <a:pt x="1584110" y="2186499"/>
                </a:cubicBezTo>
                <a:cubicBezTo>
                  <a:pt x="1584110" y="2238619"/>
                  <a:pt x="1593596" y="2283654"/>
                  <a:pt x="1612570" y="2321601"/>
                </a:cubicBezTo>
                <a:cubicBezTo>
                  <a:pt x="1631544" y="2359549"/>
                  <a:pt x="1659319" y="2388581"/>
                  <a:pt x="1695895" y="2408698"/>
                </a:cubicBezTo>
                <a:cubicBezTo>
                  <a:pt x="1732471" y="2428815"/>
                  <a:pt x="1776133" y="2438873"/>
                  <a:pt x="1826883" y="2438873"/>
                </a:cubicBezTo>
                <a:cubicBezTo>
                  <a:pt x="1880375" y="2438873"/>
                  <a:pt x="1925409" y="2427328"/>
                  <a:pt x="1961985" y="2404240"/>
                </a:cubicBezTo>
                <a:cubicBezTo>
                  <a:pt x="1998562" y="2381151"/>
                  <a:pt x="2025765" y="2349376"/>
                  <a:pt x="2043595" y="2308914"/>
                </a:cubicBezTo>
                <a:cubicBezTo>
                  <a:pt x="2061426" y="2268452"/>
                  <a:pt x="2070342" y="2222617"/>
                  <a:pt x="2070342" y="2171411"/>
                </a:cubicBezTo>
                <a:cubicBezTo>
                  <a:pt x="2070342" y="2095516"/>
                  <a:pt x="2049768" y="2036080"/>
                  <a:pt x="2008620" y="1993103"/>
                </a:cubicBezTo>
                <a:cubicBezTo>
                  <a:pt x="1967472" y="1950126"/>
                  <a:pt x="1909179" y="1928638"/>
                  <a:pt x="1833741" y="1928638"/>
                </a:cubicBezTo>
                <a:close/>
                <a:moveTo>
                  <a:pt x="0" y="0"/>
                </a:moveTo>
                <a:lnTo>
                  <a:pt x="12192000" y="0"/>
                </a:lnTo>
                <a:lnTo>
                  <a:pt x="12192000" y="6858000"/>
                </a:lnTo>
                <a:lnTo>
                  <a:pt x="0" y="6858000"/>
                </a:ln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path path="circle">
              <a:fillToRect l="50000" t="50000" r="50000" b="50000"/>
            </a:path>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H" dirty="0"/>
          </a:p>
        </p:txBody>
      </p:sp>
      <p:pic>
        <p:nvPicPr>
          <p:cNvPr id="13" name="Picture 12" descr="A group of people posing for a photo&#10;&#10;AI-generated content may be incorrect.">
            <a:extLst>
              <a:ext uri="{FF2B5EF4-FFF2-40B4-BE49-F238E27FC236}">
                <a16:creationId xmlns:a16="http://schemas.microsoft.com/office/drawing/2014/main" id="{8CF1ED2E-2EB1-CF1E-60B7-ABB64AD12269}"/>
              </a:ext>
            </a:extLst>
          </p:cNvPr>
          <p:cNvPicPr>
            <a:picLocks noChangeAspect="1"/>
          </p:cNvPicPr>
          <p:nvPr/>
        </p:nvPicPr>
        <p:blipFill rotWithShape="1">
          <a:blip r:embed="rId3">
            <a:extLst>
              <a:ext uri="{28A0092B-C50C-407E-A947-70E740481C1C}">
                <a14:useLocalDpi xmlns:a14="http://schemas.microsoft.com/office/drawing/2010/main" val="0"/>
              </a:ext>
            </a:extLst>
          </a:blip>
          <a:srcRect l="8852" r="20329" b="11475"/>
          <a:stretch/>
        </p:blipFill>
        <p:spPr>
          <a:xfrm>
            <a:off x="15033933" y="-238957"/>
            <a:ext cx="12511923" cy="7373237"/>
          </a:xfrm>
          <a:prstGeom prst="rect">
            <a:avLst/>
          </a:prstGeom>
        </p:spPr>
      </p:pic>
      <p:sp>
        <p:nvSpPr>
          <p:cNvPr id="14" name="Rectangle 13">
            <a:extLst>
              <a:ext uri="{FF2B5EF4-FFF2-40B4-BE49-F238E27FC236}">
                <a16:creationId xmlns:a16="http://schemas.microsoft.com/office/drawing/2014/main" id="{FF02282B-F277-950C-DABF-A82E0299679D}"/>
              </a:ext>
            </a:extLst>
          </p:cNvPr>
          <p:cNvSpPr/>
          <p:nvPr/>
        </p:nvSpPr>
        <p:spPr>
          <a:xfrm>
            <a:off x="13757583" y="1227606"/>
            <a:ext cx="285750" cy="4440109"/>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H"/>
          </a:p>
        </p:txBody>
      </p:sp>
    </p:spTree>
    <p:extLst>
      <p:ext uri="{BB962C8B-B14F-4D97-AF65-F5344CB8AC3E}">
        <p14:creationId xmlns:p14="http://schemas.microsoft.com/office/powerpoint/2010/main" val="362494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 0 L -0.25 0 E" pathEditMode="relative" ptsTypes="">
                                      <p:cBhvr>
                                        <p:cTn id="6" dur="6000" fill="hold"/>
                                        <p:tgtEl>
                                          <p:spTgt spid="13"/>
                                        </p:tgtEl>
                                        <p:attrNameLst>
                                          <p:attrName>ppt_x</p:attrName>
                                          <p:attrName>ppt_y</p:attrName>
                                        </p:attrNameLst>
                                      </p:cBhvr>
                                    </p:animMotion>
                                  </p:childTnLst>
                                </p:cTn>
                              </p:par>
                              <p:par>
                                <p:cTn id="7" presetID="35" presetClass="path" presetSubtype="0" accel="50000" decel="50000" fill="hold" grpId="0" nodeType="withEffect">
                                  <p:stCondLst>
                                    <p:cond delay="0"/>
                                  </p:stCondLst>
                                  <p:childTnLst>
                                    <p:animMotion origin="layout" path="M 0 0 L -0.25 0 E" pathEditMode="relative" ptsTypes="">
                                      <p:cBhvr>
                                        <p:cTn id="8" dur="6000" fill="hold"/>
                                        <p:tgtEl>
                                          <p:spTgt spid="1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7DAF5-9ABF-0996-5B6D-472A783F18A5}"/>
              </a:ext>
            </a:extLst>
          </p:cNvPr>
          <p:cNvSpPr>
            <a:spLocks noGrp="1"/>
          </p:cNvSpPr>
          <p:nvPr>
            <p:ph type="title"/>
          </p:nvPr>
        </p:nvSpPr>
        <p:spPr>
          <a:xfrm>
            <a:off x="838199" y="563908"/>
            <a:ext cx="10942983" cy="586597"/>
          </a:xfrm>
        </p:spPr>
        <p:txBody>
          <a:bodyPr>
            <a:noAutofit/>
          </a:bodyPr>
          <a:lstStyle/>
          <a:p>
            <a:r>
              <a:rPr lang="en-US" sz="3200" b="1" dirty="0">
                <a:latin typeface="Times New Roman" panose="02020603050405020304" pitchFamily="18" charset="0"/>
                <a:cs typeface="Times New Roman" panose="02020603050405020304" pitchFamily="18" charset="0"/>
              </a:rPr>
              <a:t>WEAKNESSESS WITH REVENUE MOBILISATION </a:t>
            </a:r>
            <a:br>
              <a:rPr lang="en-US" sz="3200" dirty="0">
                <a:latin typeface="Times New Roman" panose="02020603050405020304" pitchFamily="18" charset="0"/>
                <a:cs typeface="Times New Roman" panose="02020603050405020304" pitchFamily="18" charset="0"/>
              </a:rPr>
            </a:br>
            <a:endParaRPr lang="en-GH"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5298A69-8B5E-AA27-3CFA-6C4B6C6A1730}"/>
              </a:ext>
            </a:extLst>
          </p:cNvPr>
          <p:cNvSpPr>
            <a:spLocks noGrp="1"/>
          </p:cNvSpPr>
          <p:nvPr>
            <p:ph idx="1"/>
          </p:nvPr>
        </p:nvSpPr>
        <p:spPr>
          <a:xfrm>
            <a:off x="838200" y="1267634"/>
            <a:ext cx="10840453" cy="5225241"/>
          </a:xfrm>
        </p:spPr>
        <p:txBody>
          <a:bodyPr>
            <a:normAutofit fontScale="85000" lnSpcReduction="20000"/>
          </a:bodyPr>
          <a:lstStyle/>
          <a:p>
            <a:pPr marL="457200" lvl="1" indent="0" algn="just">
              <a:lnSpc>
                <a:spcPct val="200000"/>
              </a:lnSpc>
              <a:spcAft>
                <a:spcPts val="1000"/>
              </a:spcAft>
              <a:buNone/>
            </a:pPr>
            <a:r>
              <a:rPr lang="en-US" sz="1800" dirty="0">
                <a:latin typeface="Times New Roman" panose="02020603050405020304" pitchFamily="18" charset="0"/>
                <a:cs typeface="Times New Roman" panose="02020603050405020304" pitchFamily="18" charset="0"/>
              </a:rPr>
              <a:t>The Internally Generated Fund collections are associated with numerous inefficiencies. The District Assembly’s inability to collect 100% of the estimated revenue could be attributed to the following: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57250" lvl="1" indent="-400050" algn="just">
              <a:lnSpc>
                <a:spcPct val="200000"/>
              </a:lnSpc>
              <a:spcAft>
                <a:spcPts val="1000"/>
              </a:spcAft>
              <a:buFont typeface="+mj-lt"/>
              <a:buAutoNum type="romanU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Inadequate logistics support to supervise revenue mobilization –vehicles and motorbikes. </a:t>
            </a:r>
            <a:endParaRPr lang="en-GH"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57250" lvl="1" indent="-400050" algn="just">
              <a:lnSpc>
                <a:spcPct val="200000"/>
              </a:lnSpc>
              <a:spcAft>
                <a:spcPts val="1000"/>
              </a:spcAft>
              <a:buFont typeface="+mj-lt"/>
              <a:buAutoNum type="romanUcPeriod"/>
            </a:pPr>
            <a:r>
              <a:rPr lang="en-US" sz="1800" dirty="0">
                <a:latin typeface="Times New Roman" panose="02020603050405020304" pitchFamily="18" charset="0"/>
                <a:ea typeface="Calibri" panose="020F0502020204030204" pitchFamily="34" charset="0"/>
                <a:cs typeface="Times New Roman" panose="02020603050405020304" pitchFamily="18" charset="0"/>
              </a:rPr>
              <a:t>Reluctance of rate payers to honor obligations: Unw</a:t>
            </a:r>
            <a:r>
              <a:rPr lang="en-US" sz="1800" dirty="0">
                <a:latin typeface="Times New Roman" panose="02020603050405020304" pitchFamily="18" charset="0"/>
                <a:cs typeface="Times New Roman" panose="02020603050405020304" pitchFamily="18" charset="0"/>
              </a:rPr>
              <a:t>illingness of the citizens to pay the rates imposed and adjusted rates provided which is tied to service delivery. </a:t>
            </a:r>
            <a:endParaRPr lang="en-GH"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57250" lvl="1" indent="-400050" algn="just">
              <a:lnSpc>
                <a:spcPct val="120000"/>
              </a:lnSpc>
              <a:spcAft>
                <a:spcPts val="1000"/>
              </a:spcAft>
              <a:buFont typeface="+mj-lt"/>
              <a:buAutoNum type="romanUcPeriod"/>
            </a:pPr>
            <a:r>
              <a:rPr lang="en-US" sz="1800" dirty="0">
                <a:latin typeface="Times New Roman" panose="02020603050405020304" pitchFamily="18" charset="0"/>
                <a:ea typeface="Calibri" panose="020F0502020204030204" pitchFamily="34" charset="0"/>
                <a:cs typeface="Times New Roman" panose="02020603050405020304" pitchFamily="18" charset="0"/>
              </a:rPr>
              <a:t>Inadequate database on rateables items</a:t>
            </a:r>
            <a:r>
              <a:rPr lang="en-US" sz="1800" dirty="0">
                <a:latin typeface="Times New Roman" panose="02020603050405020304" pitchFamily="18" charset="0"/>
                <a:cs typeface="Times New Roman" panose="02020603050405020304" pitchFamily="18" charset="0"/>
              </a:rPr>
              <a:t>; though data on businesses and properties have been collected, data on some businesses are not updated making budgeting and target setting very unrealistic. </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857250" lvl="1" indent="-400050" algn="just">
              <a:lnSpc>
                <a:spcPct val="200000"/>
              </a:lnSpc>
              <a:spcAft>
                <a:spcPts val="1000"/>
              </a:spcAft>
              <a:buFont typeface="+mj-lt"/>
              <a:buAutoNum type="romanU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Use of manual systems for recording revenue receipts</a:t>
            </a:r>
            <a:r>
              <a:rPr lang="en-US" sz="1800" dirty="0">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57250" lvl="1" indent="-400050" algn="just">
              <a:lnSpc>
                <a:spcPct val="120000"/>
              </a:lnSpc>
              <a:spcAft>
                <a:spcPts val="1000"/>
              </a:spcAft>
              <a:buFont typeface="+mj-lt"/>
              <a:buAutoNum type="romanUcPeriod"/>
            </a:pPr>
            <a:r>
              <a:rPr lang="en-US" sz="1800" dirty="0">
                <a:latin typeface="Times New Roman" panose="02020603050405020304" pitchFamily="18" charset="0"/>
                <a:cs typeface="Times New Roman" panose="02020603050405020304" pitchFamily="18" charset="0"/>
              </a:rPr>
              <a:t>Limited political will to deal with or prosecute defaulters. This may be due to interferences from traditional authorities and politicians who try to override administrative instructions. Rate payers sometimes invade rate payment with the involvement of some revenue collectors. </a:t>
            </a:r>
          </a:p>
          <a:p>
            <a:pPr marL="857250" lvl="1" indent="-400050" algn="just">
              <a:lnSpc>
                <a:spcPct val="120000"/>
              </a:lnSpc>
              <a:spcAft>
                <a:spcPts val="1000"/>
              </a:spcAft>
              <a:buFont typeface="+mj-lt"/>
              <a:buAutoNum type="romanU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Poor sensitization of the citizenry on the importance of revenue mobilization.  </a:t>
            </a:r>
            <a:endParaRPr lang="en-GH"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H" dirty="0"/>
          </a:p>
        </p:txBody>
      </p:sp>
    </p:spTree>
    <p:extLst>
      <p:ext uri="{BB962C8B-B14F-4D97-AF65-F5344CB8AC3E}">
        <p14:creationId xmlns:p14="http://schemas.microsoft.com/office/powerpoint/2010/main" val="1014206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CAC7-15AB-3F6C-102D-14F180A1D2C0}"/>
              </a:ext>
            </a:extLst>
          </p:cNvPr>
          <p:cNvSpPr>
            <a:spLocks noGrp="1"/>
          </p:cNvSpPr>
          <p:nvPr>
            <p:ph type="title"/>
          </p:nvPr>
        </p:nvSpPr>
        <p:spPr>
          <a:xfrm>
            <a:off x="119270" y="365126"/>
            <a:ext cx="11979965" cy="567935"/>
          </a:xfrm>
        </p:spPr>
        <p:txBody>
          <a:bodyPr>
            <a:noAutofit/>
          </a:bodyPr>
          <a:lstStyle/>
          <a:p>
            <a:r>
              <a:rPr lang="en-US" sz="3200" b="1" dirty="0">
                <a:latin typeface="Times New Roman" panose="02020603050405020304" pitchFamily="18" charset="0"/>
                <a:cs typeface="Times New Roman" panose="02020603050405020304" pitchFamily="18" charset="0"/>
              </a:rPr>
              <a:t>OPPORTUNITIES /THREATS FOR REVENUE MOBILIZATION</a:t>
            </a:r>
            <a:endParaRPr lang="en-GH"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969C41-E750-C929-D2D8-202222B254C1}"/>
              </a:ext>
            </a:extLst>
          </p:cNvPr>
          <p:cNvSpPr>
            <a:spLocks noGrp="1"/>
          </p:cNvSpPr>
          <p:nvPr>
            <p:ph idx="1"/>
          </p:nvPr>
        </p:nvSpPr>
        <p:spPr>
          <a:xfrm>
            <a:off x="968829" y="933061"/>
            <a:ext cx="10778412" cy="5559813"/>
          </a:xfrm>
        </p:spPr>
        <p:txBody>
          <a:bodyPr>
            <a:normAutofit/>
          </a:bodyPr>
          <a:lstStyle/>
          <a:p>
            <a:pPr marL="0" indent="0" algn="just">
              <a:buNone/>
            </a:pPr>
            <a:r>
              <a:rPr lang="en-US" sz="1800" b="1" dirty="0">
                <a:latin typeface="Times New Roman" panose="02020603050405020304" pitchFamily="18" charset="0"/>
                <a:cs typeface="Times New Roman" panose="02020603050405020304" pitchFamily="18" charset="0"/>
              </a:rPr>
              <a:t>OPPORTUNITIES</a:t>
            </a:r>
          </a:p>
          <a:p>
            <a:pPr marL="0" indent="0" algn="just">
              <a:buNone/>
            </a:pPr>
            <a:r>
              <a:rPr lang="en-US" sz="1800" dirty="0">
                <a:latin typeface="Times New Roman" panose="02020603050405020304" pitchFamily="18" charset="0"/>
                <a:cs typeface="Times New Roman" panose="02020603050405020304" pitchFamily="18" charset="0"/>
              </a:rPr>
              <a:t> 1. Automation and Digitization of Processes. The Assembly with the support of</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Paperless Management System (PMS) </a:t>
            </a:r>
            <a:r>
              <a:rPr lang="en-US" sz="1800" dirty="0">
                <a:latin typeface="Times New Roman" panose="02020603050405020304" pitchFamily="18" charset="0"/>
                <a:cs typeface="Times New Roman" panose="02020603050405020304" pitchFamily="18" charset="0"/>
              </a:rPr>
              <a:t>in the billing, collection and recording revenue.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Paperless</a:t>
            </a:r>
            <a:r>
              <a:rPr lang="en-US" sz="1800" dirty="0">
                <a:latin typeface="Times New Roman" panose="02020603050405020304" pitchFamily="18" charset="0"/>
                <a:cs typeface="Times New Roman" panose="02020603050405020304" pitchFamily="18" charset="0"/>
              </a:rPr>
              <a:t> Management Systems is used to support revenue mobilization. </a:t>
            </a:r>
          </a:p>
          <a:p>
            <a:pPr marL="0" indent="0" algn="just">
              <a:buNone/>
            </a:pPr>
            <a:r>
              <a:rPr lang="en-US" sz="1800" dirty="0">
                <a:latin typeface="Times New Roman" panose="02020603050405020304" pitchFamily="18" charset="0"/>
                <a:cs typeface="Times New Roman" panose="02020603050405020304" pitchFamily="18" charset="0"/>
              </a:rPr>
              <a:t>2. Human Resource and Capacity Development. The Assembly has also put in place resources to enhance the capacity of revenue collectors through continuous on-the-job training to sharpen their skills and raise their productivity. </a:t>
            </a:r>
          </a:p>
          <a:p>
            <a:pPr marL="0" indent="0" algn="just">
              <a:buNone/>
            </a:pPr>
            <a:r>
              <a:rPr lang="en-US" sz="1800" dirty="0">
                <a:latin typeface="Times New Roman" panose="02020603050405020304" pitchFamily="18" charset="0"/>
                <a:cs typeface="Times New Roman" panose="02020603050405020304" pitchFamily="18" charset="0"/>
              </a:rPr>
              <a:t>3. Availability of Guidelines, Legal and Regulatory Framework which back the Assemblies in delivering on their mandate. </a:t>
            </a:r>
          </a:p>
          <a:p>
            <a:pPr marL="0" indent="0" algn="just">
              <a:buNone/>
            </a:pPr>
            <a:endParaRPr lang="en-US" sz="1800" dirty="0">
              <a:latin typeface="Times New Roman" panose="02020603050405020304" pitchFamily="18" charset="0"/>
              <a:cs typeface="Times New Roman" panose="02020603050405020304" pitchFamily="18" charset="0"/>
            </a:endParaRPr>
          </a:p>
          <a:p>
            <a:pPr marL="0" indent="0" algn="just">
              <a:buNone/>
            </a:pPr>
            <a:r>
              <a:rPr lang="en-US" sz="1800" b="1" dirty="0">
                <a:latin typeface="Times New Roman" panose="02020603050405020304" pitchFamily="18" charset="0"/>
                <a:cs typeface="Times New Roman" panose="02020603050405020304" pitchFamily="18" charset="0"/>
              </a:rPr>
              <a:t>THREATS</a:t>
            </a:r>
          </a:p>
          <a:p>
            <a:pPr marL="0" indent="0" algn="just">
              <a:buNone/>
            </a:pPr>
            <a:r>
              <a:rPr lang="en-US" sz="1800" dirty="0">
                <a:latin typeface="Times New Roman" panose="02020603050405020304" pitchFamily="18" charset="0"/>
                <a:cs typeface="Times New Roman" panose="02020603050405020304" pitchFamily="18" charset="0"/>
              </a:rPr>
              <a:t> 1. Political interference and Limited political will to deal with or prosecute defaulters. The political interference and traditional council powers sometimes override administrative instructions. </a:t>
            </a:r>
          </a:p>
          <a:p>
            <a:pPr marL="0" indent="0" algn="just">
              <a:buNone/>
            </a:pPr>
            <a:r>
              <a:rPr lang="en-US" sz="1800" dirty="0">
                <a:latin typeface="Times New Roman" panose="02020603050405020304" pitchFamily="18" charset="0"/>
                <a:cs typeface="Times New Roman" panose="02020603050405020304" pitchFamily="18" charset="0"/>
              </a:rPr>
              <a:t>2. Perception of rate payers of no evidence of service delivery. Rate payers believe that the rate they pay are not used for the intended development within their localities. </a:t>
            </a:r>
          </a:p>
          <a:p>
            <a:pPr marL="0" indent="0" algn="just">
              <a:buNone/>
            </a:pPr>
            <a:r>
              <a:rPr lang="en-US" sz="1800" dirty="0">
                <a:latin typeface="Times New Roman" panose="02020603050405020304" pitchFamily="18" charset="0"/>
                <a:cs typeface="Times New Roman" panose="02020603050405020304" pitchFamily="18" charset="0"/>
              </a:rPr>
              <a:t>3. Failure on the part of Assemblies to organize frequent Stakeholder Consultation, Public Fora and Town Hall meetings to account to the public/citizens about the Assemblies stewardship due to financial constraints. </a:t>
            </a:r>
          </a:p>
          <a:p>
            <a:pPr marL="0" indent="0">
              <a:buNone/>
            </a:pPr>
            <a:endParaRPr lang="en-US" dirty="0"/>
          </a:p>
          <a:p>
            <a:endParaRPr lang="en-GH" dirty="0"/>
          </a:p>
        </p:txBody>
      </p:sp>
    </p:spTree>
    <p:extLst>
      <p:ext uri="{BB962C8B-B14F-4D97-AF65-F5344CB8AC3E}">
        <p14:creationId xmlns:p14="http://schemas.microsoft.com/office/powerpoint/2010/main" val="4138820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8B1C-291D-2074-43F0-A6CC6647CD92}"/>
              </a:ext>
            </a:extLst>
          </p:cNvPr>
          <p:cNvSpPr>
            <a:spLocks noGrp="1"/>
          </p:cNvSpPr>
          <p:nvPr>
            <p:ph type="title"/>
          </p:nvPr>
        </p:nvSpPr>
        <p:spPr>
          <a:xfrm>
            <a:off x="676277" y="290481"/>
            <a:ext cx="10959132" cy="773210"/>
          </a:xfrm>
        </p:spPr>
        <p:txBody>
          <a:bodyPr>
            <a:noAutofit/>
          </a:bodyPr>
          <a:lstStyle/>
          <a:p>
            <a:r>
              <a:rPr lang="en-US" sz="2800" b="1" dirty="0">
                <a:latin typeface="Times New Roman" panose="02020603050405020304" pitchFamily="18" charset="0"/>
                <a:cs typeface="Times New Roman" panose="02020603050405020304" pitchFamily="18" charset="0"/>
              </a:rPr>
              <a:t>SPECIFIC CHALLENGES IDENTIFIED WITH RATEABLE ITEMS</a:t>
            </a:r>
            <a:endParaRPr lang="en-GH" sz="2800" b="1" dirty="0">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C954846B-41F1-6D44-8EEC-03CCD43118E3}"/>
              </a:ext>
            </a:extLst>
          </p:cNvPr>
          <p:cNvGraphicFramePr>
            <a:graphicFrameLocks noGrp="1"/>
          </p:cNvGraphicFramePr>
          <p:nvPr>
            <p:extLst>
              <p:ext uri="{D42A27DB-BD31-4B8C-83A1-F6EECF244321}">
                <p14:modId xmlns:p14="http://schemas.microsoft.com/office/powerpoint/2010/main" val="3881684685"/>
              </p:ext>
            </p:extLst>
          </p:nvPr>
        </p:nvGraphicFramePr>
        <p:xfrm>
          <a:off x="1268801" y="876300"/>
          <a:ext cx="10246923" cy="5954272"/>
        </p:xfrm>
        <a:graphic>
          <a:graphicData uri="http://schemas.openxmlformats.org/drawingml/2006/table">
            <a:tbl>
              <a:tblPr firstRow="1" firstCol="1" bandRow="1"/>
              <a:tblGrid>
                <a:gridCol w="1711182">
                  <a:extLst>
                    <a:ext uri="{9D8B030D-6E8A-4147-A177-3AD203B41FA5}">
                      <a16:colId xmlns:a16="http://schemas.microsoft.com/office/drawing/2014/main" val="2997781987"/>
                    </a:ext>
                  </a:extLst>
                </a:gridCol>
                <a:gridCol w="8535741">
                  <a:extLst>
                    <a:ext uri="{9D8B030D-6E8A-4147-A177-3AD203B41FA5}">
                      <a16:colId xmlns:a16="http://schemas.microsoft.com/office/drawing/2014/main" val="3010478056"/>
                    </a:ext>
                  </a:extLst>
                </a:gridCol>
              </a:tblGrid>
              <a:tr h="224592">
                <a:tc>
                  <a:txBody>
                    <a:bodyPr/>
                    <a:lstStyle/>
                    <a:p>
                      <a:pPr algn="l" rtl="0" fontAlgn="ctr"/>
                      <a:r>
                        <a:rPr lang="en-US" sz="1600" b="1" i="0" u="none" strike="noStrike" dirty="0">
                          <a:solidFill>
                            <a:schemeClr val="tx1"/>
                          </a:solidFill>
                          <a:effectLst/>
                          <a:latin typeface="Times New Roman" panose="02020603050405020304" pitchFamily="18" charset="0"/>
                          <a:cs typeface="Times New Roman" panose="02020603050405020304" pitchFamily="18" charset="0"/>
                        </a:rPr>
                        <a:t>Revenue Items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n-US" sz="1600" b="1" i="0" u="none" strike="noStrike" dirty="0">
                          <a:solidFill>
                            <a:schemeClr val="tx1"/>
                          </a:solidFill>
                          <a:effectLst/>
                          <a:latin typeface="Times New Roman" panose="02020603050405020304" pitchFamily="18" charset="0"/>
                          <a:cs typeface="Times New Roman" panose="02020603050405020304" pitchFamily="18" charset="0"/>
                        </a:rPr>
                        <a:t>                  Challenges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4299782"/>
                  </a:ext>
                </a:extLst>
              </a:tr>
              <a:tr h="427156">
                <a:tc rowSpan="2">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Fees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Unwillingness of market women to pay tolls due to poor service delivery</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8553288"/>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Relatively low rates charged</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84952"/>
                  </a:ext>
                </a:extLst>
              </a:tr>
              <a:tr h="230465">
                <a:tc rowSpan="2">
                  <a:txBody>
                    <a:bodyPr/>
                    <a:lstStyle/>
                    <a:p>
                      <a:pPr algn="l" rtl="0" fontAlgn="ctr"/>
                      <a:r>
                        <a:rPr lang="en-US" sz="1600" b="0" i="0" u="none" strike="noStrike">
                          <a:solidFill>
                            <a:srgbClr val="000000"/>
                          </a:solidFill>
                          <a:effectLst/>
                          <a:latin typeface="Times New Roman" panose="02020603050405020304" pitchFamily="18" charset="0"/>
                          <a:cs typeface="Times New Roman" panose="02020603050405020304" pitchFamily="18" charset="0"/>
                        </a:rPr>
                        <a:t>Fines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Poor  enforcement of bye-laws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1557191"/>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Non-Gazette of bye-laws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8787292"/>
                  </a:ext>
                </a:extLst>
              </a:tr>
              <a:tr h="230465">
                <a:tc rowSpan="4">
                  <a:txBody>
                    <a:bodyPr/>
                    <a:lstStyle/>
                    <a:p>
                      <a:pPr algn="l" rtl="0" fontAlgn="ctr"/>
                      <a:r>
                        <a:rPr lang="en-US" sz="1600" b="0" i="0" u="none" strike="noStrike">
                          <a:solidFill>
                            <a:srgbClr val="000000"/>
                          </a:solidFill>
                          <a:effectLst/>
                          <a:latin typeface="Times New Roman" panose="02020603050405020304" pitchFamily="18" charset="0"/>
                          <a:cs typeface="Times New Roman" panose="02020603050405020304" pitchFamily="18" charset="0"/>
                        </a:rPr>
                        <a:t>Licenses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Inadequate database on all businesses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2170813"/>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Ineffective distribution of bills due to business location</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0503323"/>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Wrong categorization of business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9122539"/>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Poor Enforcement of bye-laws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7663913"/>
                  </a:ext>
                </a:extLst>
              </a:tr>
              <a:tr h="427156">
                <a:tc rowSpan="5">
                  <a:txBody>
                    <a:bodyPr/>
                    <a:lstStyle/>
                    <a:p>
                      <a:pPr algn="l" rtl="0" fontAlgn="ctr"/>
                      <a:r>
                        <a:rPr lang="en-US" sz="1600" b="0" i="0" u="none" strike="noStrike">
                          <a:solidFill>
                            <a:srgbClr val="000000"/>
                          </a:solidFill>
                          <a:effectLst/>
                          <a:latin typeface="Times New Roman" panose="02020603050405020304" pitchFamily="18" charset="0"/>
                          <a:cs typeface="Times New Roman" panose="02020603050405020304" pitchFamily="18" charset="0"/>
                        </a:rPr>
                        <a:t>Rates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Improper identification of  some properties due to poor street and house identification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809154"/>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High cost of valuation</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5221147"/>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Excessive Delays in the Revaluation of  Properties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2236590"/>
                  </a:ext>
                </a:extLst>
              </a:tr>
              <a:tr h="230465">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Inadequate Valuation Roll to charge realistic Rate</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542684"/>
                  </a:ext>
                </a:extLst>
              </a:tr>
              <a:tr h="427156">
                <a:tc vMerge="1">
                  <a:txBody>
                    <a:bodyPr/>
                    <a:lstStyle/>
                    <a:p>
                      <a:endParaRPr lang="en-GH"/>
                    </a:p>
                  </a:txBody>
                  <a:tcPr/>
                </a:tc>
                <a:tc>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Relatively low rates, unattractive to collect in the case of basic rate</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3352602"/>
                  </a:ext>
                </a:extLst>
              </a:tr>
              <a:tr h="230465">
                <a:tc rowSpan="4">
                  <a:txBody>
                    <a:bodyPr/>
                    <a:lstStyle/>
                    <a:p>
                      <a:pPr algn="l" rtl="0" fontAlgn="ctr"/>
                      <a:r>
                        <a:rPr lang="en-US" sz="1600" b="0" i="0" u="none" strike="noStrike">
                          <a:solidFill>
                            <a:srgbClr val="000000"/>
                          </a:solidFill>
                          <a:effectLst/>
                          <a:latin typeface="Times New Roman" panose="02020603050405020304" pitchFamily="18" charset="0"/>
                          <a:cs typeface="Times New Roman" panose="02020603050405020304" pitchFamily="18" charset="0"/>
                        </a:rPr>
                        <a:t>Rent</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Lack of renovation of Assembly properties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1847198"/>
                  </a:ext>
                </a:extLst>
              </a:tr>
              <a:tr h="230465">
                <a:tc vMerge="1">
                  <a:txBody>
                    <a:bodyPr/>
                    <a:lstStyle/>
                    <a:p>
                      <a:endParaRPr lang="en-GH"/>
                    </a:p>
                  </a:txBody>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Limited number of structures to rent out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7477003"/>
                  </a:ext>
                </a:extLst>
              </a:tr>
              <a:tr h="427156">
                <a:tc vMerge="1">
                  <a:txBody>
                    <a:bodyPr/>
                    <a:lstStyle/>
                    <a:p>
                      <a:endParaRPr lang="en-GH"/>
                    </a:p>
                  </a:txBody>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Unwillingness of tenants in Assembly stores and houses to honor their rent obligation</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2985536"/>
                  </a:ext>
                </a:extLst>
              </a:tr>
              <a:tr h="230465">
                <a:tc vMerge="1">
                  <a:txBody>
                    <a:bodyPr/>
                    <a:lstStyle/>
                    <a:p>
                      <a:endParaRPr lang="en-GH"/>
                    </a:p>
                  </a:txBody>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Relatively low rates , unattractive to collect</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1846116"/>
                  </a:ext>
                </a:extLst>
              </a:tr>
              <a:tr h="230465">
                <a:tc rowSpan="3">
                  <a:txBody>
                    <a:bodyPr/>
                    <a:lstStyle/>
                    <a:p>
                      <a:pPr algn="l"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Lands and Royalties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Lack of Software for Billing and Tracking of Payment </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0767949"/>
                  </a:ext>
                </a:extLst>
              </a:tr>
              <a:tr h="230465">
                <a:tc vMerge="1">
                  <a:txBody>
                    <a:bodyPr/>
                    <a:lstStyle/>
                    <a:p>
                      <a:endParaRPr lang="en-GH"/>
                    </a:p>
                  </a:txBody>
                  <a:tcPr/>
                </a:tc>
                <a:tc>
                  <a:txBody>
                    <a:bodyPr/>
                    <a:lstStyle/>
                    <a:p>
                      <a:pPr algn="just" rtl="0" fontAlgn="ctr"/>
                      <a:r>
                        <a:rPr lang="en-US" sz="1600" b="0" i="0" u="none" strike="noStrike" dirty="0">
                          <a:solidFill>
                            <a:srgbClr val="000000"/>
                          </a:solidFill>
                          <a:effectLst/>
                          <a:latin typeface="Times New Roman" panose="02020603050405020304" pitchFamily="18" charset="0"/>
                          <a:cs typeface="Times New Roman" panose="02020603050405020304" pitchFamily="18" charset="0"/>
                        </a:rPr>
                        <a:t>Low Public Education on building plans permit</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9344209"/>
                  </a:ext>
                </a:extLst>
              </a:tr>
              <a:tr h="230465">
                <a:tc vMerge="1">
                  <a:txBody>
                    <a:bodyPr/>
                    <a:lstStyle/>
                    <a:p>
                      <a:endParaRPr lang="en-GH"/>
                    </a:p>
                  </a:txBody>
                  <a:tcPr/>
                </a:tc>
                <a:tc>
                  <a:txBody>
                    <a:bodyPr/>
                    <a:lstStyle/>
                    <a:p>
                      <a:pPr algn="just" rtl="0" fontAlgn="ctr"/>
                      <a:r>
                        <a:rPr lang="fr-FR" sz="1600" b="0" i="0" u="none" strike="noStrike" dirty="0" err="1">
                          <a:solidFill>
                            <a:srgbClr val="000000"/>
                          </a:solidFill>
                          <a:effectLst/>
                          <a:latin typeface="Times New Roman" panose="02020603050405020304" pitchFamily="18" charset="0"/>
                          <a:cs typeface="Times New Roman" panose="02020603050405020304" pitchFamily="18" charset="0"/>
                        </a:rPr>
                        <a:t>Frequent</a:t>
                      </a:r>
                      <a:r>
                        <a:rPr lang="fr-FR" sz="1600" b="0" i="0" u="none" strike="noStrike" dirty="0">
                          <a:solidFill>
                            <a:srgbClr val="000000"/>
                          </a:solidFill>
                          <a:effectLst/>
                          <a:latin typeface="Times New Roman" panose="02020603050405020304" pitchFamily="18" charset="0"/>
                          <a:cs typeface="Times New Roman" panose="02020603050405020304" pitchFamily="18" charset="0"/>
                        </a:rPr>
                        <a:t> </a:t>
                      </a:r>
                      <a:r>
                        <a:rPr lang="fr-FR" sz="1600" b="0" i="0" u="none" strike="noStrike" dirty="0" err="1">
                          <a:solidFill>
                            <a:srgbClr val="000000"/>
                          </a:solidFill>
                          <a:effectLst/>
                          <a:latin typeface="Times New Roman" panose="02020603050405020304" pitchFamily="18" charset="0"/>
                          <a:cs typeface="Times New Roman" panose="02020603050405020304" pitchFamily="18" charset="0"/>
                        </a:rPr>
                        <a:t>Litigation</a:t>
                      </a:r>
                      <a:r>
                        <a:rPr lang="fr-FR" sz="1600" b="0" i="0" u="none" strike="noStrike" dirty="0">
                          <a:solidFill>
                            <a:srgbClr val="000000"/>
                          </a:solidFill>
                          <a:effectLst/>
                          <a:latin typeface="Times New Roman" panose="02020603050405020304" pitchFamily="18" charset="0"/>
                          <a:cs typeface="Times New Roman" panose="02020603050405020304" pitchFamily="18" charset="0"/>
                        </a:rPr>
                        <a:t> on sites/plots</a:t>
                      </a:r>
                    </a:p>
                  </a:txBody>
                  <a:tcPr marL="5904" marR="5904" marT="59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197805"/>
                  </a:ext>
                </a:extLst>
              </a:tr>
            </a:tbl>
          </a:graphicData>
        </a:graphic>
      </p:graphicFrame>
    </p:spTree>
    <p:extLst>
      <p:ext uri="{BB962C8B-B14F-4D97-AF65-F5344CB8AC3E}">
        <p14:creationId xmlns:p14="http://schemas.microsoft.com/office/powerpoint/2010/main" val="3476523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6DA6C-EA7B-259E-6270-ECAAEA24C434}"/>
              </a:ext>
            </a:extLst>
          </p:cNvPr>
          <p:cNvSpPr>
            <a:spLocks noGrp="1"/>
          </p:cNvSpPr>
          <p:nvPr>
            <p:ph type="title"/>
          </p:nvPr>
        </p:nvSpPr>
        <p:spPr>
          <a:xfrm>
            <a:off x="838200" y="365126"/>
            <a:ext cx="10515600" cy="530614"/>
          </a:xfrm>
        </p:spPr>
        <p:txBody>
          <a:bodyPr>
            <a:normAutofit fontScale="90000"/>
          </a:bodyPr>
          <a:lstStyle/>
          <a:p>
            <a:r>
              <a:rPr lang="en-US" sz="3200" b="1" dirty="0">
                <a:latin typeface="Times New Roman" panose="02020603050405020304" pitchFamily="18" charset="0"/>
                <a:cs typeface="Times New Roman" panose="02020603050405020304" pitchFamily="18" charset="0"/>
              </a:rPr>
              <a:t>MAJOR STRATEGIES FOR REVENUE MOBILIZATION</a:t>
            </a:r>
            <a:endParaRPr lang="en-GH" sz="32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B7B5B2C-5962-F4F2-3008-5CAE64F95B09}"/>
              </a:ext>
            </a:extLst>
          </p:cNvPr>
          <p:cNvSpPr>
            <a:spLocks noGrp="1"/>
          </p:cNvSpPr>
          <p:nvPr>
            <p:ph idx="1"/>
          </p:nvPr>
        </p:nvSpPr>
        <p:spPr>
          <a:xfrm>
            <a:off x="1071465" y="1060515"/>
            <a:ext cx="10515600" cy="4351338"/>
          </a:xfrm>
        </p:spPr>
        <p:txBody>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Public sensitization on rate payment, issuing of demand notice or bills and processing defaulters for court</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Collection of Business Operating Permit for the year should be accompanied with registration of new Businesses</a:t>
            </a:r>
          </a:p>
          <a:p>
            <a:r>
              <a:rPr lang="en-US" sz="2400" dirty="0">
                <a:latin typeface="Times New Roman" panose="02020603050405020304" pitchFamily="18" charset="0"/>
                <a:ea typeface="Calibri" panose="020F0502020204030204" pitchFamily="34" charset="0"/>
                <a:cs typeface="Times New Roman" panose="02020603050405020304" pitchFamily="18" charset="0"/>
              </a:rPr>
              <a:t>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ssign revenue collectors to all market centers/spots to collect fees on exportation.</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activities of livestock and other animals would be monitored to ensure that stray animals are impounded and the appropriate fees taken.</a:t>
            </a:r>
          </a:p>
          <a:p>
            <a:r>
              <a:rPr lang="en-US" sz="2400" dirty="0">
                <a:latin typeface="Times New Roman" panose="02020603050405020304" pitchFamily="18" charset="0"/>
                <a:cs typeface="Times New Roman" panose="02020603050405020304" pitchFamily="18" charset="0"/>
              </a:rPr>
              <a:t>Provision of adequate logistics and incentives for revenue collectors;</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Creating more Revenue Collection Points</a:t>
            </a: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H"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GH" dirty="0"/>
          </a:p>
        </p:txBody>
      </p:sp>
    </p:spTree>
    <p:extLst>
      <p:ext uri="{BB962C8B-B14F-4D97-AF65-F5344CB8AC3E}">
        <p14:creationId xmlns:p14="http://schemas.microsoft.com/office/powerpoint/2010/main" val="52393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6121C-23D7-EB19-5D25-F6A99F6527BC}"/>
              </a:ext>
            </a:extLst>
          </p:cNvPr>
          <p:cNvSpPr>
            <a:spLocks noGrp="1"/>
          </p:cNvSpPr>
          <p:nvPr>
            <p:ph type="title"/>
          </p:nvPr>
        </p:nvSpPr>
        <p:spPr>
          <a:xfrm>
            <a:off x="838200" y="159025"/>
            <a:ext cx="10515600" cy="492981"/>
          </a:xfrm>
        </p:spPr>
        <p:txBody>
          <a:bodyPr>
            <a:noAutofit/>
          </a:bodyPr>
          <a:lstStyle/>
          <a:p>
            <a:r>
              <a:rPr lang="en-US" sz="3200" b="1" dirty="0">
                <a:latin typeface="Times New Roman" panose="02020603050405020304" pitchFamily="18" charset="0"/>
                <a:cs typeface="Times New Roman" panose="02020603050405020304" pitchFamily="18" charset="0"/>
              </a:rPr>
              <a:t> ACTION PLAN TO BE ADOPTED</a:t>
            </a:r>
            <a:endParaRPr lang="en-GH" sz="32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E1656656-CA91-368C-4A22-D6C53A6FD40A}"/>
              </a:ext>
            </a:extLst>
          </p:cNvPr>
          <p:cNvGraphicFramePr>
            <a:graphicFrameLocks noGrp="1"/>
          </p:cNvGraphicFramePr>
          <p:nvPr>
            <p:ph idx="1"/>
            <p:extLst>
              <p:ext uri="{D42A27DB-BD31-4B8C-83A1-F6EECF244321}">
                <p14:modId xmlns:p14="http://schemas.microsoft.com/office/powerpoint/2010/main" val="178511586"/>
              </p:ext>
            </p:extLst>
          </p:nvPr>
        </p:nvGraphicFramePr>
        <p:xfrm>
          <a:off x="672548" y="652005"/>
          <a:ext cx="11320668" cy="6109726"/>
        </p:xfrm>
        <a:graphic>
          <a:graphicData uri="http://schemas.openxmlformats.org/drawingml/2006/table">
            <a:tbl>
              <a:tblPr firstRow="1" firstCol="1" bandRow="1"/>
              <a:tblGrid>
                <a:gridCol w="1255118">
                  <a:extLst>
                    <a:ext uri="{9D8B030D-6E8A-4147-A177-3AD203B41FA5}">
                      <a16:colId xmlns:a16="http://schemas.microsoft.com/office/drawing/2014/main" val="2876670547"/>
                    </a:ext>
                  </a:extLst>
                </a:gridCol>
                <a:gridCol w="1597623">
                  <a:extLst>
                    <a:ext uri="{9D8B030D-6E8A-4147-A177-3AD203B41FA5}">
                      <a16:colId xmlns:a16="http://schemas.microsoft.com/office/drawing/2014/main" val="1354741450"/>
                    </a:ext>
                  </a:extLst>
                </a:gridCol>
                <a:gridCol w="1431388">
                  <a:extLst>
                    <a:ext uri="{9D8B030D-6E8A-4147-A177-3AD203B41FA5}">
                      <a16:colId xmlns:a16="http://schemas.microsoft.com/office/drawing/2014/main" val="2062415421"/>
                    </a:ext>
                  </a:extLst>
                </a:gridCol>
                <a:gridCol w="1137083">
                  <a:extLst>
                    <a:ext uri="{9D8B030D-6E8A-4147-A177-3AD203B41FA5}">
                      <a16:colId xmlns:a16="http://schemas.microsoft.com/office/drawing/2014/main" val="3949423362"/>
                    </a:ext>
                  </a:extLst>
                </a:gridCol>
                <a:gridCol w="374569">
                  <a:extLst>
                    <a:ext uri="{9D8B030D-6E8A-4147-A177-3AD203B41FA5}">
                      <a16:colId xmlns:a16="http://schemas.microsoft.com/office/drawing/2014/main" val="2319029121"/>
                    </a:ext>
                  </a:extLst>
                </a:gridCol>
                <a:gridCol w="401323">
                  <a:extLst>
                    <a:ext uri="{9D8B030D-6E8A-4147-A177-3AD203B41FA5}">
                      <a16:colId xmlns:a16="http://schemas.microsoft.com/office/drawing/2014/main" val="1763784345"/>
                    </a:ext>
                  </a:extLst>
                </a:gridCol>
                <a:gridCol w="441456">
                  <a:extLst>
                    <a:ext uri="{9D8B030D-6E8A-4147-A177-3AD203B41FA5}">
                      <a16:colId xmlns:a16="http://schemas.microsoft.com/office/drawing/2014/main" val="1587818372"/>
                    </a:ext>
                  </a:extLst>
                </a:gridCol>
                <a:gridCol w="468211">
                  <a:extLst>
                    <a:ext uri="{9D8B030D-6E8A-4147-A177-3AD203B41FA5}">
                      <a16:colId xmlns:a16="http://schemas.microsoft.com/office/drawing/2014/main" val="2833713534"/>
                    </a:ext>
                  </a:extLst>
                </a:gridCol>
                <a:gridCol w="1511652">
                  <a:extLst>
                    <a:ext uri="{9D8B030D-6E8A-4147-A177-3AD203B41FA5}">
                      <a16:colId xmlns:a16="http://schemas.microsoft.com/office/drawing/2014/main" val="1974578023"/>
                    </a:ext>
                  </a:extLst>
                </a:gridCol>
                <a:gridCol w="976554">
                  <a:extLst>
                    <a:ext uri="{9D8B030D-6E8A-4147-A177-3AD203B41FA5}">
                      <a16:colId xmlns:a16="http://schemas.microsoft.com/office/drawing/2014/main" val="2185625494"/>
                    </a:ext>
                  </a:extLst>
                </a:gridCol>
                <a:gridCol w="904701">
                  <a:extLst>
                    <a:ext uri="{9D8B030D-6E8A-4147-A177-3AD203B41FA5}">
                      <a16:colId xmlns:a16="http://schemas.microsoft.com/office/drawing/2014/main" val="2890851181"/>
                    </a:ext>
                  </a:extLst>
                </a:gridCol>
                <a:gridCol w="820990">
                  <a:extLst>
                    <a:ext uri="{9D8B030D-6E8A-4147-A177-3AD203B41FA5}">
                      <a16:colId xmlns:a16="http://schemas.microsoft.com/office/drawing/2014/main" val="486629866"/>
                    </a:ext>
                  </a:extLst>
                </a:gridCol>
              </a:tblGrid>
              <a:tr h="582218">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Head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Activities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Objective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Expected Outcome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gridSpan="4">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Timeline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hMerge="1">
                  <a:txBody>
                    <a:bodyPr/>
                    <a:lstStyle/>
                    <a:p>
                      <a:endParaRPr lang="en-GH"/>
                    </a:p>
                  </a:txBody>
                  <a:tcPr/>
                </a:tc>
                <a:tc hMerge="1">
                  <a:txBody>
                    <a:bodyPr/>
                    <a:lstStyle/>
                    <a:p>
                      <a:endParaRPr lang="en-GH"/>
                    </a:p>
                  </a:txBody>
                  <a:tcPr/>
                </a:tc>
                <a:tc hMerge="1">
                  <a:txBody>
                    <a:bodyPr/>
                    <a:lstStyle/>
                    <a:p>
                      <a:endParaRPr lang="en-GH"/>
                    </a:p>
                  </a:txBody>
                  <a:tcPr/>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Logistics Required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Estimated Cost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Responsible Officer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Funding source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564047685"/>
                  </a:ext>
                </a:extLst>
              </a:tr>
              <a:tr h="197207">
                <a:tc v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v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Q1</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Q2</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Q3</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Q4</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vMerge="1">
                  <a:txBody>
                    <a:bodyPr/>
                    <a:lstStyle/>
                    <a:p>
                      <a:endParaRPr lang="en-GH"/>
                    </a:p>
                  </a:txBody>
                  <a:tcPr/>
                </a:tc>
                <a:tc vMerge="1">
                  <a:txBody>
                    <a:bodyPr/>
                    <a:lstStyle/>
                    <a:p>
                      <a:endParaRPr lang="en-GH"/>
                    </a:p>
                  </a:txBody>
                  <a:tcPr/>
                </a:tc>
                <a:tc vMerge="1">
                  <a:txBody>
                    <a:bodyPr/>
                    <a:lstStyle/>
                    <a:p>
                      <a:endParaRPr lang="en-GH"/>
                    </a:p>
                  </a:txBody>
                  <a:tcPr/>
                </a:tc>
                <a:tc vMerge="1">
                  <a:txBody>
                    <a:bodyPr/>
                    <a:lstStyle/>
                    <a:p>
                      <a:endParaRPr lang="en-GH"/>
                    </a:p>
                  </a:txBody>
                  <a:tcPr/>
                </a:tc>
                <a:extLst>
                  <a:ext uri="{0D108BD9-81ED-4DB2-BD59-A6C34878D82A}">
                    <a16:rowId xmlns:a16="http://schemas.microsoft.com/office/drawing/2014/main" val="2478321504"/>
                  </a:ext>
                </a:extLst>
              </a:tr>
              <a:tr h="197207">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RATES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3449143140"/>
                  </a:ext>
                </a:extLst>
              </a:tr>
              <a:tr h="1954800">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Property Rate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Public sensitization on rate payment, giving of demand notice or billing and process defaulters for court</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Provide Revenue Collectors with needed Logistics</a:t>
                      </a: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ensure Revenue Collectors work efficiently and effectively</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ensure prompt payment of rates and to reduce the number of defaulters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Required Logistics provided to Revenue Collectors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Stationary</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Name Tags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DBA/DFO/DPO/DWE/PPO/REV. SUPT. &amp;</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DACF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3957120456"/>
                  </a:ext>
                </a:extLst>
              </a:tr>
              <a:tr h="219937">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FEES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1972533450"/>
                  </a:ext>
                </a:extLst>
              </a:tr>
              <a:tr h="1232308">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Registration of Business Names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Random field visits to identify unregistered businesses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update the business register in 2025</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All unregistered businesses registered for the year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Stationaries</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Refreshment</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7,500.00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19406887"/>
                  </a:ext>
                </a:extLst>
              </a:tr>
              <a:tr h="1586630">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Exportation of Commodities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All market centers/spots for exportation adequately covered by revenue collectors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To collect 80% of budgeted revenue for the year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80% collection of revenue from exportation of commodities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342900" lvl="0" indent="-342900" algn="ctr">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marL="0" indent="0" algn="ctr">
                        <a:lnSpc>
                          <a:spcPct val="107000"/>
                        </a:lnSpc>
                        <a:spcAft>
                          <a:spcPts val="800"/>
                        </a:spcAft>
                        <a:buFont typeface="Wingdings" panose="05000000000000000000" pitchFamily="2" charset="2"/>
                        <a:buNone/>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2,000.00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885" marR="60885" marT="0" marB="0"/>
                </a:tc>
                <a:extLst>
                  <a:ext uri="{0D108BD9-81ED-4DB2-BD59-A6C34878D82A}">
                    <a16:rowId xmlns:a16="http://schemas.microsoft.com/office/drawing/2014/main" val="1029678005"/>
                  </a:ext>
                </a:extLst>
              </a:tr>
            </a:tbl>
          </a:graphicData>
        </a:graphic>
      </p:graphicFrame>
    </p:spTree>
    <p:extLst>
      <p:ext uri="{BB962C8B-B14F-4D97-AF65-F5344CB8AC3E}">
        <p14:creationId xmlns:p14="http://schemas.microsoft.com/office/powerpoint/2010/main" val="3221581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CC01AB9-E349-7399-2CE4-64E9020CF0C8}"/>
              </a:ext>
            </a:extLst>
          </p:cNvPr>
          <p:cNvGraphicFramePr>
            <a:graphicFrameLocks noGrp="1"/>
          </p:cNvGraphicFramePr>
          <p:nvPr>
            <p:extLst>
              <p:ext uri="{D42A27DB-BD31-4B8C-83A1-F6EECF244321}">
                <p14:modId xmlns:p14="http://schemas.microsoft.com/office/powerpoint/2010/main" val="866411623"/>
              </p:ext>
            </p:extLst>
          </p:nvPr>
        </p:nvGraphicFramePr>
        <p:xfrm>
          <a:off x="664308" y="1067395"/>
          <a:ext cx="11130128" cy="5496951"/>
        </p:xfrm>
        <a:graphic>
          <a:graphicData uri="http://schemas.openxmlformats.org/drawingml/2006/table">
            <a:tbl>
              <a:tblPr firstRow="1" firstCol="1" bandRow="1"/>
              <a:tblGrid>
                <a:gridCol w="1539708">
                  <a:extLst>
                    <a:ext uri="{9D8B030D-6E8A-4147-A177-3AD203B41FA5}">
                      <a16:colId xmlns:a16="http://schemas.microsoft.com/office/drawing/2014/main" val="4261882244"/>
                    </a:ext>
                  </a:extLst>
                </a:gridCol>
                <a:gridCol w="1082523">
                  <a:extLst>
                    <a:ext uri="{9D8B030D-6E8A-4147-A177-3AD203B41FA5}">
                      <a16:colId xmlns:a16="http://schemas.microsoft.com/office/drawing/2014/main" val="473027290"/>
                    </a:ext>
                  </a:extLst>
                </a:gridCol>
                <a:gridCol w="1431235">
                  <a:extLst>
                    <a:ext uri="{9D8B030D-6E8A-4147-A177-3AD203B41FA5}">
                      <a16:colId xmlns:a16="http://schemas.microsoft.com/office/drawing/2014/main" val="3962776267"/>
                    </a:ext>
                  </a:extLst>
                </a:gridCol>
                <a:gridCol w="1166191">
                  <a:extLst>
                    <a:ext uri="{9D8B030D-6E8A-4147-A177-3AD203B41FA5}">
                      <a16:colId xmlns:a16="http://schemas.microsoft.com/office/drawing/2014/main" val="3699126968"/>
                    </a:ext>
                  </a:extLst>
                </a:gridCol>
                <a:gridCol w="516835">
                  <a:extLst>
                    <a:ext uri="{9D8B030D-6E8A-4147-A177-3AD203B41FA5}">
                      <a16:colId xmlns:a16="http://schemas.microsoft.com/office/drawing/2014/main" val="4237556921"/>
                    </a:ext>
                  </a:extLst>
                </a:gridCol>
                <a:gridCol w="424070">
                  <a:extLst>
                    <a:ext uri="{9D8B030D-6E8A-4147-A177-3AD203B41FA5}">
                      <a16:colId xmlns:a16="http://schemas.microsoft.com/office/drawing/2014/main" val="1992542126"/>
                    </a:ext>
                  </a:extLst>
                </a:gridCol>
                <a:gridCol w="490330">
                  <a:extLst>
                    <a:ext uri="{9D8B030D-6E8A-4147-A177-3AD203B41FA5}">
                      <a16:colId xmlns:a16="http://schemas.microsoft.com/office/drawing/2014/main" val="1764945079"/>
                    </a:ext>
                  </a:extLst>
                </a:gridCol>
                <a:gridCol w="463826">
                  <a:extLst>
                    <a:ext uri="{9D8B030D-6E8A-4147-A177-3AD203B41FA5}">
                      <a16:colId xmlns:a16="http://schemas.microsoft.com/office/drawing/2014/main" val="3589014569"/>
                    </a:ext>
                  </a:extLst>
                </a:gridCol>
                <a:gridCol w="1139687">
                  <a:extLst>
                    <a:ext uri="{9D8B030D-6E8A-4147-A177-3AD203B41FA5}">
                      <a16:colId xmlns:a16="http://schemas.microsoft.com/office/drawing/2014/main" val="2315926369"/>
                    </a:ext>
                  </a:extLst>
                </a:gridCol>
                <a:gridCol w="887896">
                  <a:extLst>
                    <a:ext uri="{9D8B030D-6E8A-4147-A177-3AD203B41FA5}">
                      <a16:colId xmlns:a16="http://schemas.microsoft.com/office/drawing/2014/main" val="1218931534"/>
                    </a:ext>
                  </a:extLst>
                </a:gridCol>
                <a:gridCol w="1180654">
                  <a:extLst>
                    <a:ext uri="{9D8B030D-6E8A-4147-A177-3AD203B41FA5}">
                      <a16:colId xmlns:a16="http://schemas.microsoft.com/office/drawing/2014/main" val="2734607260"/>
                    </a:ext>
                  </a:extLst>
                </a:gridCol>
                <a:gridCol w="807173">
                  <a:extLst>
                    <a:ext uri="{9D8B030D-6E8A-4147-A177-3AD203B41FA5}">
                      <a16:colId xmlns:a16="http://schemas.microsoft.com/office/drawing/2014/main" val="655830570"/>
                    </a:ext>
                  </a:extLst>
                </a:gridCol>
              </a:tblGrid>
              <a:tr h="190988">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Head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Activities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Objective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rowSpan="2">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Expected Outcome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gridSpan="4">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Timeline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hMerge="1">
                  <a:txBody>
                    <a:bodyPr/>
                    <a:lstStyle/>
                    <a:p>
                      <a:endParaRPr lang="en-GH"/>
                    </a:p>
                  </a:txBody>
                  <a:tcPr/>
                </a:tc>
                <a:tc hMerge="1">
                  <a:txBody>
                    <a:bodyPr/>
                    <a:lstStyle/>
                    <a:p>
                      <a:endParaRPr lang="en-GH"/>
                    </a:p>
                  </a:txBody>
                  <a:tcPr/>
                </a:tc>
                <a:tc hMerge="1">
                  <a:txBody>
                    <a:bodyPr/>
                    <a:lstStyle/>
                    <a:p>
                      <a:endParaRPr lang="en-GH"/>
                    </a:p>
                  </a:txBody>
                  <a:tcPr/>
                </a:tc>
                <a:tc rowSpan="2">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Logistics Required</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Estimated Cost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rowSpan="2">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Responsible Officer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rowSpan="2">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Funding source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extLst>
                  <a:ext uri="{0D108BD9-81ED-4DB2-BD59-A6C34878D82A}">
                    <a16:rowId xmlns:a16="http://schemas.microsoft.com/office/drawing/2014/main" val="2975518280"/>
                  </a:ext>
                </a:extLst>
              </a:tr>
              <a:tr h="199805">
                <a:tc v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v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Q1</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Q2</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Q3</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Q4</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vMerge="1">
                  <a:txBody>
                    <a:bodyPr/>
                    <a:lstStyle/>
                    <a:p>
                      <a:endParaRPr lang="en-GH"/>
                    </a:p>
                  </a:txBody>
                  <a:tcPr/>
                </a:tc>
                <a:tc vMerge="1">
                  <a:txBody>
                    <a:bodyPr/>
                    <a:lstStyle/>
                    <a:p>
                      <a:endParaRPr lang="en-GH"/>
                    </a:p>
                  </a:txBody>
                  <a:tcPr/>
                </a:tc>
                <a:tc vMerge="1">
                  <a:txBody>
                    <a:bodyPr/>
                    <a:lstStyle/>
                    <a:p>
                      <a:endParaRPr lang="en-GH"/>
                    </a:p>
                  </a:txBody>
                  <a:tcPr/>
                </a:tc>
                <a:tc vMerge="1">
                  <a:txBody>
                    <a:bodyPr/>
                    <a:lstStyle/>
                    <a:p>
                      <a:endParaRPr lang="en-GH"/>
                    </a:p>
                  </a:txBody>
                  <a:tcPr/>
                </a:tc>
                <a:extLst>
                  <a:ext uri="{0D108BD9-81ED-4DB2-BD59-A6C34878D82A}">
                    <a16:rowId xmlns:a16="http://schemas.microsoft.com/office/drawing/2014/main" val="2889844448"/>
                  </a:ext>
                </a:extLst>
              </a:tr>
              <a:tr h="1389815">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Market tolls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visit all market centers in the district on market days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To collect 100% of budgeted revenue for the year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100% collection of tolls from trading within the centers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Stationaries</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Refreshment</a:t>
                      </a: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2,000.00</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IGF</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extLst>
                  <a:ext uri="{0D108BD9-81ED-4DB2-BD59-A6C34878D82A}">
                    <a16:rowId xmlns:a16="http://schemas.microsoft.com/office/drawing/2014/main" val="4097101284"/>
                  </a:ext>
                </a:extLst>
              </a:tr>
              <a:tr h="1989228">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Impounding of stray Animals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Taskforce to randomly monitor the activities of animals in the communities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The activities of livestock and other animals would be monitored to ensure that stray animals are impounded and the appropriate fees taken</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 collection of all fees charged from the owners of the impounded animals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8,000.00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DEHO/REV. SUPT.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extLst>
                  <a:ext uri="{0D108BD9-81ED-4DB2-BD59-A6C34878D82A}">
                    <a16:rowId xmlns:a16="http://schemas.microsoft.com/office/drawing/2014/main" val="29502459"/>
                  </a:ext>
                </a:extLst>
              </a:tr>
              <a:tr h="190988">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FINES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extLst>
                  <a:ext uri="{0D108BD9-81ED-4DB2-BD59-A6C34878D82A}">
                    <a16:rowId xmlns:a16="http://schemas.microsoft.com/office/drawing/2014/main" val="3637748587"/>
                  </a:ext>
                </a:extLst>
              </a:tr>
              <a:tr h="1536127">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Spot fines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Monitor to ensure strict adherence to rule &amp; regulations/Bye laws.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prosecute and fine people who breach the Assembly’s bye-laws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 collection of all spot fines from offenders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marL="342900" lvl="0" indent="-342900" algn="ctr">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11,000.00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036" marR="64036" marT="0" marB="0"/>
                </a:tc>
                <a:extLst>
                  <a:ext uri="{0D108BD9-81ED-4DB2-BD59-A6C34878D82A}">
                    <a16:rowId xmlns:a16="http://schemas.microsoft.com/office/drawing/2014/main" val="2678894902"/>
                  </a:ext>
                </a:extLst>
              </a:tr>
            </a:tbl>
          </a:graphicData>
        </a:graphic>
      </p:graphicFrame>
      <p:sp>
        <p:nvSpPr>
          <p:cNvPr id="8" name="TextBox 7">
            <a:extLst>
              <a:ext uri="{FF2B5EF4-FFF2-40B4-BE49-F238E27FC236}">
                <a16:creationId xmlns:a16="http://schemas.microsoft.com/office/drawing/2014/main" id="{ABD49636-7419-DFF9-B129-0E8BB34668B5}"/>
              </a:ext>
            </a:extLst>
          </p:cNvPr>
          <p:cNvSpPr txBox="1"/>
          <p:nvPr/>
        </p:nvSpPr>
        <p:spPr>
          <a:xfrm>
            <a:off x="1023816" y="359508"/>
            <a:ext cx="10503876"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ACTION PLAN TO BE IMPLEMENTED C’NTD</a:t>
            </a:r>
            <a:endParaRPr lang="en-GH"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85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87221-3B4A-0936-37DC-36C264F6D756}"/>
              </a:ext>
            </a:extLst>
          </p:cNvPr>
          <p:cNvSpPr>
            <a:spLocks noGrp="1"/>
          </p:cNvSpPr>
          <p:nvPr>
            <p:ph type="title"/>
          </p:nvPr>
        </p:nvSpPr>
        <p:spPr>
          <a:xfrm>
            <a:off x="838200" y="544010"/>
            <a:ext cx="10515600" cy="289367"/>
          </a:xfrm>
        </p:spPr>
        <p:txBody>
          <a:bodyPr>
            <a:normAutofit fontScale="90000"/>
          </a:bodyPr>
          <a:lstStyle/>
          <a:p>
            <a:r>
              <a:rPr lang="en-US" sz="4400" b="1"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ACTION PLAN TO BE IMPLEMENTED C’NTD</a:t>
            </a:r>
            <a:br>
              <a:rPr lang="en-GH" sz="4400" b="1" dirty="0">
                <a:latin typeface="Times New Roman" panose="02020603050405020304" pitchFamily="18" charset="0"/>
                <a:cs typeface="Times New Roman" panose="02020603050405020304" pitchFamily="18" charset="0"/>
              </a:rPr>
            </a:br>
            <a:endParaRPr lang="en-GH"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DC2BA3-3665-CD52-574F-75D65E6A2CEE}"/>
              </a:ext>
            </a:extLst>
          </p:cNvPr>
          <p:cNvGraphicFramePr>
            <a:graphicFrameLocks noGrp="1"/>
          </p:cNvGraphicFramePr>
          <p:nvPr>
            <p:ph idx="1"/>
            <p:extLst>
              <p:ext uri="{D42A27DB-BD31-4B8C-83A1-F6EECF244321}">
                <p14:modId xmlns:p14="http://schemas.microsoft.com/office/powerpoint/2010/main" val="2510814122"/>
              </p:ext>
            </p:extLst>
          </p:nvPr>
        </p:nvGraphicFramePr>
        <p:xfrm>
          <a:off x="335902" y="833376"/>
          <a:ext cx="11607280" cy="5911503"/>
        </p:xfrm>
        <a:graphic>
          <a:graphicData uri="http://schemas.openxmlformats.org/drawingml/2006/table">
            <a:tbl>
              <a:tblPr firstRow="1" firstCol="1" bandRow="1"/>
              <a:tblGrid>
                <a:gridCol w="1349505">
                  <a:extLst>
                    <a:ext uri="{9D8B030D-6E8A-4147-A177-3AD203B41FA5}">
                      <a16:colId xmlns:a16="http://schemas.microsoft.com/office/drawing/2014/main" val="1643304319"/>
                    </a:ext>
                  </a:extLst>
                </a:gridCol>
                <a:gridCol w="1204775">
                  <a:extLst>
                    <a:ext uri="{9D8B030D-6E8A-4147-A177-3AD203B41FA5}">
                      <a16:colId xmlns:a16="http://schemas.microsoft.com/office/drawing/2014/main" val="2963253636"/>
                    </a:ext>
                  </a:extLst>
                </a:gridCol>
                <a:gridCol w="1504234">
                  <a:extLst>
                    <a:ext uri="{9D8B030D-6E8A-4147-A177-3AD203B41FA5}">
                      <a16:colId xmlns:a16="http://schemas.microsoft.com/office/drawing/2014/main" val="3549134039"/>
                    </a:ext>
                  </a:extLst>
                </a:gridCol>
                <a:gridCol w="1214427">
                  <a:extLst>
                    <a:ext uri="{9D8B030D-6E8A-4147-A177-3AD203B41FA5}">
                      <a16:colId xmlns:a16="http://schemas.microsoft.com/office/drawing/2014/main" val="1660864991"/>
                    </a:ext>
                  </a:extLst>
                </a:gridCol>
                <a:gridCol w="386409">
                  <a:extLst>
                    <a:ext uri="{9D8B030D-6E8A-4147-A177-3AD203B41FA5}">
                      <a16:colId xmlns:a16="http://schemas.microsoft.com/office/drawing/2014/main" val="472720455"/>
                    </a:ext>
                  </a:extLst>
                </a:gridCol>
                <a:gridCol w="386409">
                  <a:extLst>
                    <a:ext uri="{9D8B030D-6E8A-4147-A177-3AD203B41FA5}">
                      <a16:colId xmlns:a16="http://schemas.microsoft.com/office/drawing/2014/main" val="1448420105"/>
                    </a:ext>
                  </a:extLst>
                </a:gridCol>
                <a:gridCol w="427809">
                  <a:extLst>
                    <a:ext uri="{9D8B030D-6E8A-4147-A177-3AD203B41FA5}">
                      <a16:colId xmlns:a16="http://schemas.microsoft.com/office/drawing/2014/main" val="4049228878"/>
                    </a:ext>
                  </a:extLst>
                </a:gridCol>
                <a:gridCol w="441610">
                  <a:extLst>
                    <a:ext uri="{9D8B030D-6E8A-4147-A177-3AD203B41FA5}">
                      <a16:colId xmlns:a16="http://schemas.microsoft.com/office/drawing/2014/main" val="2943175692"/>
                    </a:ext>
                  </a:extLst>
                </a:gridCol>
                <a:gridCol w="1628435">
                  <a:extLst>
                    <a:ext uri="{9D8B030D-6E8A-4147-A177-3AD203B41FA5}">
                      <a16:colId xmlns:a16="http://schemas.microsoft.com/office/drawing/2014/main" val="121178629"/>
                    </a:ext>
                  </a:extLst>
                </a:gridCol>
                <a:gridCol w="1173026">
                  <a:extLst>
                    <a:ext uri="{9D8B030D-6E8A-4147-A177-3AD203B41FA5}">
                      <a16:colId xmlns:a16="http://schemas.microsoft.com/office/drawing/2014/main" val="2391933330"/>
                    </a:ext>
                  </a:extLst>
                </a:gridCol>
                <a:gridCol w="1120199">
                  <a:extLst>
                    <a:ext uri="{9D8B030D-6E8A-4147-A177-3AD203B41FA5}">
                      <a16:colId xmlns:a16="http://schemas.microsoft.com/office/drawing/2014/main" val="3543466647"/>
                    </a:ext>
                  </a:extLst>
                </a:gridCol>
                <a:gridCol w="770442">
                  <a:extLst>
                    <a:ext uri="{9D8B030D-6E8A-4147-A177-3AD203B41FA5}">
                      <a16:colId xmlns:a16="http://schemas.microsoft.com/office/drawing/2014/main" val="4136033826"/>
                    </a:ext>
                  </a:extLst>
                </a:gridCol>
              </a:tblGrid>
              <a:tr h="410644">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Head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Activities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Objective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Expected Outcome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gridSpan="4">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Timeline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hMerge="1">
                  <a:txBody>
                    <a:bodyPr/>
                    <a:lstStyle/>
                    <a:p>
                      <a:endParaRPr lang="en-GH"/>
                    </a:p>
                  </a:txBody>
                  <a:tcPr/>
                </a:tc>
                <a:tc hMerge="1">
                  <a:txBody>
                    <a:bodyPr/>
                    <a:lstStyle/>
                    <a:p>
                      <a:endParaRPr lang="en-GH"/>
                    </a:p>
                  </a:txBody>
                  <a:tcPr/>
                </a:tc>
                <a:tc h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Logistics Required</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Estimated Cost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Responsible Officer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Funding source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extLst>
                  <a:ext uri="{0D108BD9-81ED-4DB2-BD59-A6C34878D82A}">
                    <a16:rowId xmlns:a16="http://schemas.microsoft.com/office/drawing/2014/main" val="2625469581"/>
                  </a:ext>
                </a:extLst>
              </a:tr>
              <a:tr h="200690">
                <a:tc vMerge="1">
                  <a:txBody>
                    <a:bodyPr/>
                    <a:lstStyle/>
                    <a:p>
                      <a:endParaRPr lang="en-GH"/>
                    </a:p>
                  </a:txBody>
                  <a:tcPr/>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Q1</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Q2</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Q3</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Q4</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extLst>
                  <a:ext uri="{0D108BD9-81ED-4DB2-BD59-A6C34878D82A}">
                    <a16:rowId xmlns:a16="http://schemas.microsoft.com/office/drawing/2014/main" val="3942199182"/>
                  </a:ext>
                </a:extLst>
              </a:tr>
              <a:tr h="200690">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LICENSES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extLst>
                  <a:ext uri="{0D108BD9-81ED-4DB2-BD59-A6C34878D82A}">
                    <a16:rowId xmlns:a16="http://schemas.microsoft.com/office/drawing/2014/main" val="3521995674"/>
                  </a:ext>
                </a:extLst>
              </a:tr>
              <a:tr h="1436775">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Sand &amp;Stone  Conveyance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Data Collection on conveyance licenses for Sand and Stone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Checkpoints will be set up to collect tolls from trucks conveying Sand and Stone within the district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95% collection of Sand and Stone conveyance levies for the year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Stationaries</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Refreshment</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nSpc>
                          <a:spcPct val="107000"/>
                        </a:lnSpc>
                        <a:spcAft>
                          <a:spcPts val="800"/>
                        </a:spcAft>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5,000.00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extLst>
                  <a:ext uri="{0D108BD9-81ED-4DB2-BD59-A6C34878D82A}">
                    <a16:rowId xmlns:a16="http://schemas.microsoft.com/office/drawing/2014/main" val="778617534"/>
                  </a:ext>
                </a:extLst>
              </a:tr>
              <a:tr h="1753926">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Business Operating Permit (BOP)</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Collect revenue using PMS software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Taskforces will be randomly inspecting  business establishments for their operating permits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95% collection of Business license for the year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Internet Data</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Stationaries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Name Tags/ Reflective Jacket</a:t>
                      </a: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10,000.00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extLst>
                  <a:ext uri="{0D108BD9-81ED-4DB2-BD59-A6C34878D82A}">
                    <a16:rowId xmlns:a16="http://schemas.microsoft.com/office/drawing/2014/main" val="3971775357"/>
                  </a:ext>
                </a:extLst>
              </a:tr>
              <a:tr h="1797963">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 Registration/Stickers)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Issue district Branded vehicle stickers to all commercial vehicles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collect 100% of budgeted revenue for the year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 collection of Vehicle license fees for the year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342900" lvl="0" indent="-342900">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0" lvl="0" indent="0">
                        <a:lnSpc>
                          <a:spcPct val="107000"/>
                        </a:lnSpc>
                        <a:buFont typeface="Wingdings" panose="05000000000000000000" pitchFamily="2" charset="2"/>
                        <a:buNone/>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0" lvl="0" indent="0">
                        <a:lnSpc>
                          <a:spcPct val="107000"/>
                        </a:lnSpc>
                        <a:buFont typeface="Wingdings" panose="05000000000000000000" pitchFamily="2" charset="2"/>
                        <a:buNone/>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0" lvl="0" indent="0">
                        <a:lnSpc>
                          <a:spcPct val="107000"/>
                        </a:lnSpc>
                        <a:buFont typeface="Wingdings" panose="05000000000000000000" pitchFamily="2" charset="2"/>
                        <a:buNone/>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Vehicle</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Fuel</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Stationaries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Name Tags/ Reflective Jacket</a:t>
                      </a: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2,000.00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399" marR="55399"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p>
                  </a:txBody>
                  <a:tcPr marL="55399" marR="55399" marT="0" marB="0"/>
                </a:tc>
                <a:extLst>
                  <a:ext uri="{0D108BD9-81ED-4DB2-BD59-A6C34878D82A}">
                    <a16:rowId xmlns:a16="http://schemas.microsoft.com/office/drawing/2014/main" val="4185328721"/>
                  </a:ext>
                </a:extLst>
              </a:tr>
            </a:tbl>
          </a:graphicData>
        </a:graphic>
      </p:graphicFrame>
    </p:spTree>
    <p:extLst>
      <p:ext uri="{BB962C8B-B14F-4D97-AF65-F5344CB8AC3E}">
        <p14:creationId xmlns:p14="http://schemas.microsoft.com/office/powerpoint/2010/main" val="4275405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61F65-2849-7426-0006-E69981876E10}"/>
              </a:ext>
            </a:extLst>
          </p:cNvPr>
          <p:cNvSpPr>
            <a:spLocks noGrp="1"/>
          </p:cNvSpPr>
          <p:nvPr>
            <p:ph type="title"/>
          </p:nvPr>
        </p:nvSpPr>
        <p:spPr>
          <a:xfrm>
            <a:off x="838200" y="377004"/>
            <a:ext cx="10515600" cy="570296"/>
          </a:xfrm>
        </p:spPr>
        <p:txBody>
          <a:bodyPr>
            <a:noAutofit/>
          </a:bodyPr>
          <a:lstStyle/>
          <a:p>
            <a:r>
              <a:rPr lang="en-US" sz="3200" b="1" dirty="0">
                <a:latin typeface="Times New Roman" panose="02020603050405020304" pitchFamily="18" charset="0"/>
                <a:cs typeface="Times New Roman" panose="02020603050405020304" pitchFamily="18" charset="0"/>
              </a:rPr>
              <a:t>ACTION PLAN TO BE IMPLEMENTED C’NTD</a:t>
            </a:r>
            <a:br>
              <a:rPr lang="en-GH" sz="3200" b="1" dirty="0">
                <a:latin typeface="Times New Roman" panose="02020603050405020304" pitchFamily="18" charset="0"/>
                <a:cs typeface="Times New Roman" panose="02020603050405020304" pitchFamily="18" charset="0"/>
              </a:rPr>
            </a:br>
            <a:endParaRPr lang="en-GH" sz="3200"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A2FEDEC5-6408-7C60-5B94-79124909E630}"/>
              </a:ext>
            </a:extLst>
          </p:cNvPr>
          <p:cNvGraphicFramePr>
            <a:graphicFrameLocks noGrp="1"/>
          </p:cNvGraphicFramePr>
          <p:nvPr>
            <p:ph idx="1"/>
            <p:extLst>
              <p:ext uri="{D42A27DB-BD31-4B8C-83A1-F6EECF244321}">
                <p14:modId xmlns:p14="http://schemas.microsoft.com/office/powerpoint/2010/main" val="3371595192"/>
              </p:ext>
            </p:extLst>
          </p:nvPr>
        </p:nvGraphicFramePr>
        <p:xfrm>
          <a:off x="672661" y="658589"/>
          <a:ext cx="11148278" cy="6155162"/>
        </p:xfrm>
        <a:graphic>
          <a:graphicData uri="http://schemas.openxmlformats.org/drawingml/2006/table">
            <a:tbl>
              <a:tblPr firstRow="1" firstCol="1" bandRow="1"/>
              <a:tblGrid>
                <a:gridCol w="1165206">
                  <a:extLst>
                    <a:ext uri="{9D8B030D-6E8A-4147-A177-3AD203B41FA5}">
                      <a16:colId xmlns:a16="http://schemas.microsoft.com/office/drawing/2014/main" val="1081633439"/>
                    </a:ext>
                  </a:extLst>
                </a:gridCol>
                <a:gridCol w="1541437">
                  <a:extLst>
                    <a:ext uri="{9D8B030D-6E8A-4147-A177-3AD203B41FA5}">
                      <a16:colId xmlns:a16="http://schemas.microsoft.com/office/drawing/2014/main" val="3794826392"/>
                    </a:ext>
                  </a:extLst>
                </a:gridCol>
                <a:gridCol w="1245705">
                  <a:extLst>
                    <a:ext uri="{9D8B030D-6E8A-4147-A177-3AD203B41FA5}">
                      <a16:colId xmlns:a16="http://schemas.microsoft.com/office/drawing/2014/main" val="2481459354"/>
                    </a:ext>
                  </a:extLst>
                </a:gridCol>
                <a:gridCol w="1497495">
                  <a:extLst>
                    <a:ext uri="{9D8B030D-6E8A-4147-A177-3AD203B41FA5}">
                      <a16:colId xmlns:a16="http://schemas.microsoft.com/office/drawing/2014/main" val="3484888784"/>
                    </a:ext>
                  </a:extLst>
                </a:gridCol>
                <a:gridCol w="371061">
                  <a:extLst>
                    <a:ext uri="{9D8B030D-6E8A-4147-A177-3AD203B41FA5}">
                      <a16:colId xmlns:a16="http://schemas.microsoft.com/office/drawing/2014/main" val="1207992301"/>
                    </a:ext>
                  </a:extLst>
                </a:gridCol>
                <a:gridCol w="437322">
                  <a:extLst>
                    <a:ext uri="{9D8B030D-6E8A-4147-A177-3AD203B41FA5}">
                      <a16:colId xmlns:a16="http://schemas.microsoft.com/office/drawing/2014/main" val="3583321863"/>
                    </a:ext>
                  </a:extLst>
                </a:gridCol>
                <a:gridCol w="384313">
                  <a:extLst>
                    <a:ext uri="{9D8B030D-6E8A-4147-A177-3AD203B41FA5}">
                      <a16:colId xmlns:a16="http://schemas.microsoft.com/office/drawing/2014/main" val="3513253425"/>
                    </a:ext>
                  </a:extLst>
                </a:gridCol>
                <a:gridCol w="410817">
                  <a:extLst>
                    <a:ext uri="{9D8B030D-6E8A-4147-A177-3AD203B41FA5}">
                      <a16:colId xmlns:a16="http://schemas.microsoft.com/office/drawing/2014/main" val="3704376981"/>
                    </a:ext>
                  </a:extLst>
                </a:gridCol>
                <a:gridCol w="1245705">
                  <a:extLst>
                    <a:ext uri="{9D8B030D-6E8A-4147-A177-3AD203B41FA5}">
                      <a16:colId xmlns:a16="http://schemas.microsoft.com/office/drawing/2014/main" val="2518820108"/>
                    </a:ext>
                  </a:extLst>
                </a:gridCol>
                <a:gridCol w="980661">
                  <a:extLst>
                    <a:ext uri="{9D8B030D-6E8A-4147-A177-3AD203B41FA5}">
                      <a16:colId xmlns:a16="http://schemas.microsoft.com/office/drawing/2014/main" val="3934753438"/>
                    </a:ext>
                  </a:extLst>
                </a:gridCol>
                <a:gridCol w="1128581">
                  <a:extLst>
                    <a:ext uri="{9D8B030D-6E8A-4147-A177-3AD203B41FA5}">
                      <a16:colId xmlns:a16="http://schemas.microsoft.com/office/drawing/2014/main" val="4182207757"/>
                    </a:ext>
                  </a:extLst>
                </a:gridCol>
                <a:gridCol w="739975">
                  <a:extLst>
                    <a:ext uri="{9D8B030D-6E8A-4147-A177-3AD203B41FA5}">
                      <a16:colId xmlns:a16="http://schemas.microsoft.com/office/drawing/2014/main" val="2185046123"/>
                    </a:ext>
                  </a:extLst>
                </a:gridCol>
              </a:tblGrid>
              <a:tr h="385922">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Head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50292" marB="50292"/>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Activities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Objective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Expected Outcome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gridSpan="4">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Timeline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50292" marB="50292"/>
                </a:tc>
                <a:tc hMerge="1">
                  <a:txBody>
                    <a:bodyPr/>
                    <a:lstStyle/>
                    <a:p>
                      <a:endParaRPr lang="en-GH"/>
                    </a:p>
                  </a:txBody>
                  <a:tcPr/>
                </a:tc>
                <a:tc hMerge="1">
                  <a:txBody>
                    <a:bodyPr/>
                    <a:lstStyle/>
                    <a:p>
                      <a:endParaRPr lang="en-GH"/>
                    </a:p>
                  </a:txBody>
                  <a:tcPr/>
                </a:tc>
                <a:tc h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Logistics Required</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Estimated Cost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Responsible Officer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Funding source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1051139021"/>
                  </a:ext>
                </a:extLst>
              </a:tr>
              <a:tr h="188595">
                <a:tc vMerge="1">
                  <a:txBody>
                    <a:bodyPr/>
                    <a:lstStyle/>
                    <a:p>
                      <a:endParaRPr lang="en-GH"/>
                    </a:p>
                  </a:txBody>
                  <a:tcPr/>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Q1</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Q2</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Q3</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Q4</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2561405399"/>
                  </a:ext>
                </a:extLst>
              </a:tr>
              <a:tr h="2032608">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Registration of Contractors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Collect data and register all contractors within the district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Times New Roman" panose="02020603050405020304" pitchFamily="18" charset="0"/>
                          <a:cs typeface="Times New Roman" panose="02020603050405020304" pitchFamily="18" charset="0"/>
                        </a:rPr>
                        <a:t>Identify and inspect the licenses of contractors within the district</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90% collection of Contractor license for the year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spcAft>
                          <a:spcPts val="800"/>
                        </a:spcAft>
                        <a:buFont typeface="Wingdings" panose="05000000000000000000" pitchFamily="2" charset="2"/>
                        <a:buChar char=""/>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Internet Data</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Stationary</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Name tags/ Reflective Jackets</a:t>
                      </a: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2,000.00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SUPT./IA</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IGF</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47959084"/>
                  </a:ext>
                </a:extLst>
              </a:tr>
              <a:tr h="1361313">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Trades men(Barbers, Dress Makers, mobile money vendors, Hairdressers, </a:t>
                      </a:r>
                      <a:r>
                        <a:rPr lang="en-US" sz="1200" dirty="0" err="1">
                          <a:effectLst/>
                          <a:latin typeface="Times New Roman" panose="02020603050405020304" pitchFamily="18" charset="0"/>
                          <a:cs typeface="Times New Roman" panose="02020603050405020304" pitchFamily="18" charset="0"/>
                        </a:rPr>
                        <a:t>etc</a:t>
                      </a:r>
                      <a:r>
                        <a:rPr lang="en-US" sz="1200" dirty="0">
                          <a:effectLst/>
                          <a:latin typeface="Times New Roman" panose="02020603050405020304" pitchFamily="18" charset="0"/>
                          <a:cs typeface="Times New Roman" panose="02020603050405020304" pitchFamily="18" charset="0"/>
                        </a:rPr>
                        <a: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Take data and register all tradesmen within the district.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team will be randomly visiting tradesmen to inspect their Assembly-issued operating permits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95% collection of Trade license for the year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Wingdings" panose="05000000000000000000" pitchFamily="2" charset="2"/>
                        <a:buNone/>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0" lvl="0" indent="0">
                        <a:lnSpc>
                          <a:spcPct val="107000"/>
                        </a:lnSpc>
                        <a:buFont typeface="Wingdings" panose="05000000000000000000" pitchFamily="2" charset="2"/>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Vehicle</a:t>
                      </a:r>
                    </a:p>
                    <a:p>
                      <a:pPr marL="0" lvl="0" indent="0">
                        <a:lnSpc>
                          <a:spcPct val="107000"/>
                        </a:lnSpc>
                        <a:buFont typeface="Wingdings" panose="05000000000000000000" pitchFamily="2" charset="2"/>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Fuel</a:t>
                      </a:r>
                    </a:p>
                    <a:p>
                      <a:pPr marL="0" marR="0" lvl="0" indent="0" algn="l" defTabSz="914400" rtl="0" eaLnBrk="1" fontAlgn="auto" latinLnBrk="0" hangingPunct="1">
                        <a:lnSpc>
                          <a:spcPct val="107000"/>
                        </a:lnSpc>
                        <a:spcBef>
                          <a:spcPts val="0"/>
                        </a:spcBef>
                        <a:spcAft>
                          <a:spcPts val="0"/>
                        </a:spcAft>
                        <a:buClrTx/>
                        <a:buSzTx/>
                        <a:buFont typeface="Wingdings" panose="05000000000000000000" pitchFamily="2" charset="2"/>
                        <a:buNone/>
                        <a:tabLst/>
                        <a:defRPr/>
                      </a:pPr>
                      <a:r>
                        <a:rPr lang="en-US" sz="1200" dirty="0">
                          <a:effectLst/>
                          <a:latin typeface="Times New Roman" panose="02020603050405020304" pitchFamily="18" charset="0"/>
                          <a:cs typeface="Times New Roman" panose="02020603050405020304" pitchFamily="18" charset="0"/>
                        </a:rPr>
                        <a:t>Name tags/ Reflective Jackets</a:t>
                      </a:r>
                    </a:p>
                    <a:p>
                      <a:pPr marL="0" lvl="0" indent="0">
                        <a:lnSpc>
                          <a:spcPct val="107000"/>
                        </a:lnSpc>
                        <a:buFont typeface="Wingdings" panose="05000000000000000000" pitchFamily="2" charset="2"/>
                        <a:buNone/>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5,600.00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DBA/DFO/REV. SUPT.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3075793477"/>
                  </a:ext>
                </a:extLst>
              </a:tr>
              <a:tr h="18859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LANDS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442131936"/>
                  </a:ext>
                </a:extLst>
              </a:tr>
              <a:tr h="1998129">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Permits(Commercial Mast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Update the number of commercial mast in the district and write demand notices to Telcos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Permits approved within the stipulated period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Times New Roman" panose="02020603050405020304" pitchFamily="18" charset="0"/>
                          <a:cs typeface="Times New Roman" panose="02020603050405020304" pitchFamily="18" charset="0"/>
                        </a:rPr>
                        <a:t>A taskforce monitoring the erecting of telecommunication mask will monitor and ensure all mast are dully permitted by DA</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0" lvl="0" indent="0">
                        <a:lnSpc>
                          <a:spcPct val="107000"/>
                        </a:lnSpc>
                        <a:buFont typeface="Wingdings" panose="05000000000000000000" pitchFamily="2" charset="2"/>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Vehicle</a:t>
                      </a:r>
                    </a:p>
                    <a:p>
                      <a:pPr marL="0" lvl="0" indent="0">
                        <a:lnSpc>
                          <a:spcPct val="107000"/>
                        </a:lnSpc>
                        <a:buFont typeface="Wingdings" panose="05000000000000000000" pitchFamily="2" charset="2"/>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Fuel</a:t>
                      </a:r>
                    </a:p>
                    <a:p>
                      <a:pPr marL="0" marR="0" lvl="0" indent="0" algn="l" defTabSz="914400" rtl="0" eaLnBrk="1" fontAlgn="auto" latinLnBrk="0" hangingPunct="1">
                        <a:lnSpc>
                          <a:spcPct val="107000"/>
                        </a:lnSpc>
                        <a:spcBef>
                          <a:spcPts val="0"/>
                        </a:spcBef>
                        <a:spcAft>
                          <a:spcPts val="0"/>
                        </a:spcAft>
                        <a:buClrTx/>
                        <a:buSzTx/>
                        <a:buFont typeface="Wingdings" panose="05000000000000000000" pitchFamily="2" charset="2"/>
                        <a:buNone/>
                        <a:tabLst/>
                        <a:defRPr/>
                      </a:pPr>
                      <a:r>
                        <a:rPr lang="en-US" sz="1200" dirty="0">
                          <a:effectLst/>
                          <a:latin typeface="Times New Roman" panose="02020603050405020304" pitchFamily="18" charset="0"/>
                          <a:cs typeface="Times New Roman" panose="02020603050405020304" pitchFamily="18" charset="0"/>
                        </a:rPr>
                        <a:t>Name tags/ Reflective Jackets</a:t>
                      </a:r>
                    </a:p>
                    <a:p>
                      <a:pPr marL="0" lvl="0" indent="0">
                        <a:lnSpc>
                          <a:spcPct val="107000"/>
                        </a:lnSpc>
                        <a:buFont typeface="Wingdings" panose="05000000000000000000" pitchFamily="2" charset="2"/>
                        <a:buNone/>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2,000.00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DBA/DFO/DWE//PPD/REV. SUPT.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extLst>
                  <a:ext uri="{0D108BD9-81ED-4DB2-BD59-A6C34878D82A}">
                    <a16:rowId xmlns:a16="http://schemas.microsoft.com/office/drawing/2014/main" val="3928288538"/>
                  </a:ext>
                </a:extLst>
              </a:tr>
            </a:tbl>
          </a:graphicData>
        </a:graphic>
      </p:graphicFrame>
    </p:spTree>
    <p:extLst>
      <p:ext uri="{BB962C8B-B14F-4D97-AF65-F5344CB8AC3E}">
        <p14:creationId xmlns:p14="http://schemas.microsoft.com/office/powerpoint/2010/main" val="1123670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8752CFB-8FF2-593A-6555-A7E9F3A67BA9}"/>
              </a:ext>
            </a:extLst>
          </p:cNvPr>
          <p:cNvGraphicFramePr>
            <a:graphicFrameLocks noGrp="1"/>
          </p:cNvGraphicFramePr>
          <p:nvPr>
            <p:ph idx="1"/>
            <p:extLst>
              <p:ext uri="{D42A27DB-BD31-4B8C-83A1-F6EECF244321}">
                <p14:modId xmlns:p14="http://schemas.microsoft.com/office/powerpoint/2010/main" val="964605364"/>
              </p:ext>
            </p:extLst>
          </p:nvPr>
        </p:nvGraphicFramePr>
        <p:xfrm>
          <a:off x="419878" y="167952"/>
          <a:ext cx="11327363" cy="6596743"/>
        </p:xfrm>
        <a:graphic>
          <a:graphicData uri="http://schemas.openxmlformats.org/drawingml/2006/table">
            <a:tbl>
              <a:tblPr firstRow="1" firstCol="1" bandRow="1"/>
              <a:tblGrid>
                <a:gridCol w="1623488">
                  <a:extLst>
                    <a:ext uri="{9D8B030D-6E8A-4147-A177-3AD203B41FA5}">
                      <a16:colId xmlns:a16="http://schemas.microsoft.com/office/drawing/2014/main" val="3828479791"/>
                    </a:ext>
                  </a:extLst>
                </a:gridCol>
                <a:gridCol w="1308522">
                  <a:extLst>
                    <a:ext uri="{9D8B030D-6E8A-4147-A177-3AD203B41FA5}">
                      <a16:colId xmlns:a16="http://schemas.microsoft.com/office/drawing/2014/main" val="2619897397"/>
                    </a:ext>
                  </a:extLst>
                </a:gridCol>
                <a:gridCol w="1386016">
                  <a:extLst>
                    <a:ext uri="{9D8B030D-6E8A-4147-A177-3AD203B41FA5}">
                      <a16:colId xmlns:a16="http://schemas.microsoft.com/office/drawing/2014/main" val="925645431"/>
                    </a:ext>
                  </a:extLst>
                </a:gridCol>
                <a:gridCol w="1322781">
                  <a:extLst>
                    <a:ext uri="{9D8B030D-6E8A-4147-A177-3AD203B41FA5}">
                      <a16:colId xmlns:a16="http://schemas.microsoft.com/office/drawing/2014/main" val="965547650"/>
                    </a:ext>
                  </a:extLst>
                </a:gridCol>
                <a:gridCol w="270663">
                  <a:extLst>
                    <a:ext uri="{9D8B030D-6E8A-4147-A177-3AD203B41FA5}">
                      <a16:colId xmlns:a16="http://schemas.microsoft.com/office/drawing/2014/main" val="1537044952"/>
                    </a:ext>
                  </a:extLst>
                </a:gridCol>
                <a:gridCol w="450552">
                  <a:extLst>
                    <a:ext uri="{9D8B030D-6E8A-4147-A177-3AD203B41FA5}">
                      <a16:colId xmlns:a16="http://schemas.microsoft.com/office/drawing/2014/main" val="4233864142"/>
                    </a:ext>
                  </a:extLst>
                </a:gridCol>
                <a:gridCol w="406951">
                  <a:extLst>
                    <a:ext uri="{9D8B030D-6E8A-4147-A177-3AD203B41FA5}">
                      <a16:colId xmlns:a16="http://schemas.microsoft.com/office/drawing/2014/main" val="2329724145"/>
                    </a:ext>
                  </a:extLst>
                </a:gridCol>
                <a:gridCol w="480352">
                  <a:extLst>
                    <a:ext uri="{9D8B030D-6E8A-4147-A177-3AD203B41FA5}">
                      <a16:colId xmlns:a16="http://schemas.microsoft.com/office/drawing/2014/main" val="1663578380"/>
                    </a:ext>
                  </a:extLst>
                </a:gridCol>
                <a:gridCol w="1330741">
                  <a:extLst>
                    <a:ext uri="{9D8B030D-6E8A-4147-A177-3AD203B41FA5}">
                      <a16:colId xmlns:a16="http://schemas.microsoft.com/office/drawing/2014/main" val="427417580"/>
                    </a:ext>
                  </a:extLst>
                </a:gridCol>
                <a:gridCol w="845184">
                  <a:extLst>
                    <a:ext uri="{9D8B030D-6E8A-4147-A177-3AD203B41FA5}">
                      <a16:colId xmlns:a16="http://schemas.microsoft.com/office/drawing/2014/main" val="2601649011"/>
                    </a:ext>
                  </a:extLst>
                </a:gridCol>
                <a:gridCol w="1177841">
                  <a:extLst>
                    <a:ext uri="{9D8B030D-6E8A-4147-A177-3AD203B41FA5}">
                      <a16:colId xmlns:a16="http://schemas.microsoft.com/office/drawing/2014/main" val="1326473432"/>
                    </a:ext>
                  </a:extLst>
                </a:gridCol>
                <a:gridCol w="724272">
                  <a:extLst>
                    <a:ext uri="{9D8B030D-6E8A-4147-A177-3AD203B41FA5}">
                      <a16:colId xmlns:a16="http://schemas.microsoft.com/office/drawing/2014/main" val="678352039"/>
                    </a:ext>
                  </a:extLst>
                </a:gridCol>
              </a:tblGrid>
              <a:tr h="495095">
                <a:tc rowSpan="2">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Revenue Head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Activities</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Objective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Expected Outcome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gridSpan="4">
                  <a:txBody>
                    <a:bodyPr/>
                    <a:lstStyle/>
                    <a:p>
                      <a:pPr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Timeline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hMerge="1">
                  <a:txBody>
                    <a:bodyPr/>
                    <a:lstStyle/>
                    <a:p>
                      <a:endParaRPr lang="en-GH"/>
                    </a:p>
                  </a:txBody>
                  <a:tcPr/>
                </a:tc>
                <a:tc hMerge="1">
                  <a:txBody>
                    <a:bodyPr/>
                    <a:lstStyle/>
                    <a:p>
                      <a:endParaRPr lang="en-GH"/>
                    </a:p>
                  </a:txBody>
                  <a:tcPr/>
                </a:tc>
                <a:tc hMerge="1">
                  <a:txBody>
                    <a:bodyPr/>
                    <a:lstStyle/>
                    <a:p>
                      <a:endParaRPr lang="en-GH"/>
                    </a:p>
                  </a:txBody>
                  <a:tcPr/>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Logistics Required</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Estimated Cost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Responsible Officer</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Funding source</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1532413798"/>
                  </a:ext>
                </a:extLst>
              </a:tr>
              <a:tr h="384973">
                <a:tc vMerge="1">
                  <a:txBody>
                    <a:bodyPr/>
                    <a:lstStyle/>
                    <a:p>
                      <a:endParaRPr lang="en-GH"/>
                    </a:p>
                  </a:txBody>
                  <a:tcPr/>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Q1</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Q2</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Q3</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Q4</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3073345816"/>
                  </a:ext>
                </a:extLst>
              </a:tr>
              <a:tr h="2200729">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Permits (Building/Development)</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Monitor private development within the districts at community level</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kern="1200" dirty="0">
                          <a:effectLst/>
                          <a:latin typeface="Times New Roman" panose="02020603050405020304" pitchFamily="18" charset="0"/>
                          <a:cs typeface="Times New Roman" panose="02020603050405020304" pitchFamily="18" charset="0"/>
                        </a:rPr>
                        <a:t>A taskforce monitoring the development of structures will scan various communities to ensure all structures are dully permitted</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95% of building plans permits issued and payments made</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Internet Data</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Stationary</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Name Tags/ Reflective Jacket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5,000.00</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DBA/DFO/DWE//PPD/REV. SUPT.</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IGF</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536816928"/>
                  </a:ext>
                </a:extLst>
              </a:tr>
              <a:tr h="18576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RENT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3548296622"/>
                  </a:ext>
                </a:extLst>
              </a:tr>
              <a:tr h="1595477">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Assembly Buildings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Frequent engagement with traders occupying Assembly’s facilities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To ensure frequent engagement with traders occupying Assembly’s facilities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 collection of rent on Assembly buildings for the year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Name Tags/ Reflective Jacket </a:t>
                      </a:r>
                      <a:endParaRPr lang="en-GH" sz="1200" dirty="0">
                        <a:effectLst/>
                        <a:latin typeface="Times New Roman" panose="02020603050405020304" pitchFamily="18" charset="0"/>
                        <a:cs typeface="Times New Roman" panose="02020603050405020304" pitchFamily="18" charset="0"/>
                      </a:endParaRPr>
                    </a:p>
                    <a:p>
                      <a:pPr marL="0" lvl="0" indent="0">
                        <a:lnSpc>
                          <a:spcPct val="107000"/>
                        </a:lnSpc>
                        <a:buFont typeface="Wingdings" panose="05000000000000000000" pitchFamily="2" charset="2"/>
                        <a:buNone/>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2,000.00</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DBA/DFO/DWE//PPD/REV. SUPT./IA</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a:effectLst/>
                          <a:latin typeface="Times New Roman" panose="02020603050405020304" pitchFamily="18" charset="0"/>
                          <a:cs typeface="Times New Roman" panose="02020603050405020304" pitchFamily="18" charset="0"/>
                        </a:rPr>
                        <a:t> </a:t>
                      </a:r>
                      <a:endParaRPr lang="en-GH" sz="120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a:effectLst/>
                          <a:latin typeface="Times New Roman" panose="02020603050405020304" pitchFamily="18" charset="0"/>
                          <a:cs typeface="Times New Roman" panose="02020603050405020304" pitchFamily="18" charset="0"/>
                        </a:rPr>
                        <a:t>IGF</a:t>
                      </a:r>
                      <a:endParaRPr lang="en-GH"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2009100693"/>
                  </a:ext>
                </a:extLst>
              </a:tr>
              <a:tr h="1734705">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Market stores/stalls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Keep track of all traders renting the various market stores/stalls</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kern="1200" dirty="0">
                          <a:effectLst/>
                          <a:latin typeface="Times New Roman" panose="02020603050405020304" pitchFamily="18" charset="0"/>
                          <a:cs typeface="Times New Roman" panose="02020603050405020304" pitchFamily="18" charset="0"/>
                        </a:rPr>
                        <a:t>Team will be assigned to various market centers to collect rent on Market Stores/ Stalls when due, and court action taken against defaulters</a:t>
                      </a:r>
                      <a:endParaRPr lang="en-GH" sz="1200" kern="1200"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100% collection of rent of Market stores/Stalls for the year</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spcAft>
                          <a:spcPts val="800"/>
                        </a:spcAft>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marL="342900" lvl="0" indent="-342900">
                        <a:lnSpc>
                          <a:spcPct val="107000"/>
                        </a:lnSpc>
                        <a:buFont typeface="Wingdings" panose="05000000000000000000" pitchFamily="2" charset="2"/>
                        <a:buChar char=""/>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537" marR="5253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Vehicle</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Fuel</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Value Books</a:t>
                      </a:r>
                    </a:p>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Name Tags/ Reflective Jacket </a:t>
                      </a:r>
                      <a:endParaRPr lang="en-GH" sz="1200" dirty="0">
                        <a:effectLst/>
                        <a:latin typeface="Times New Roman" panose="02020603050405020304" pitchFamily="18" charset="0"/>
                        <a:cs typeface="Times New Roman" panose="02020603050405020304" pitchFamily="18" charset="0"/>
                      </a:endParaRPr>
                    </a:p>
                    <a:p>
                      <a:pPr marL="0" lvl="0" indent="0">
                        <a:lnSpc>
                          <a:spcPct val="107000"/>
                        </a:lnSpc>
                        <a:buFont typeface="Wingdings" panose="05000000000000000000" pitchFamily="2" charset="2"/>
                        <a:buNone/>
                      </a:pP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2,000.00</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DBA/DFO/REV. SUPT./IA</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GH" sz="12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IGF</a:t>
                      </a:r>
                      <a:endParaRPr lang="en-GH"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591" marR="58591" marT="0" marB="0"/>
                </a:tc>
                <a:extLst>
                  <a:ext uri="{0D108BD9-81ED-4DB2-BD59-A6C34878D82A}">
                    <a16:rowId xmlns:a16="http://schemas.microsoft.com/office/drawing/2014/main" val="3685723067"/>
                  </a:ext>
                </a:extLst>
              </a:tr>
            </a:tbl>
          </a:graphicData>
        </a:graphic>
      </p:graphicFrame>
    </p:spTree>
    <p:extLst>
      <p:ext uri="{BB962C8B-B14F-4D97-AF65-F5344CB8AC3E}">
        <p14:creationId xmlns:p14="http://schemas.microsoft.com/office/powerpoint/2010/main" val="1197144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62716-ACAD-5AE8-1ED3-6C92CA34BDF1}"/>
              </a:ext>
            </a:extLst>
          </p:cNvPr>
          <p:cNvSpPr>
            <a:spLocks noGrp="1"/>
          </p:cNvSpPr>
          <p:nvPr>
            <p:ph type="title"/>
          </p:nvPr>
        </p:nvSpPr>
        <p:spPr>
          <a:xfrm>
            <a:off x="838200" y="351873"/>
            <a:ext cx="10515600" cy="647887"/>
          </a:xfrm>
        </p:spPr>
        <p:txBody>
          <a:bodyPr>
            <a:normAutofit fontScale="90000"/>
          </a:bodyPr>
          <a:lstStyle/>
          <a:p>
            <a:r>
              <a:rPr lang="en-US" sz="4400" b="1" dirty="0">
                <a:latin typeface="Times New Roman" panose="02020603050405020304" pitchFamily="18" charset="0"/>
                <a:cs typeface="Times New Roman" panose="02020603050405020304" pitchFamily="18" charset="0"/>
              </a:rPr>
              <a:t>    MONITORING PLAN</a:t>
            </a:r>
            <a:endParaRPr lang="en-GH"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F4565EC7-A460-1A89-9D55-6E24EA682FDD}"/>
              </a:ext>
            </a:extLst>
          </p:cNvPr>
          <p:cNvGraphicFramePr>
            <a:graphicFrameLocks noGrp="1"/>
          </p:cNvGraphicFramePr>
          <p:nvPr>
            <p:ph idx="1"/>
            <p:extLst>
              <p:ext uri="{D42A27DB-BD31-4B8C-83A1-F6EECF244321}">
                <p14:modId xmlns:p14="http://schemas.microsoft.com/office/powerpoint/2010/main" val="1219566873"/>
              </p:ext>
            </p:extLst>
          </p:nvPr>
        </p:nvGraphicFramePr>
        <p:xfrm>
          <a:off x="1280589" y="897305"/>
          <a:ext cx="10686123" cy="5728783"/>
        </p:xfrm>
        <a:graphic>
          <a:graphicData uri="http://schemas.openxmlformats.org/drawingml/2006/table">
            <a:tbl>
              <a:tblPr firstRow="1" firstCol="1" bandRow="1"/>
              <a:tblGrid>
                <a:gridCol w="893777">
                  <a:extLst>
                    <a:ext uri="{9D8B030D-6E8A-4147-A177-3AD203B41FA5}">
                      <a16:colId xmlns:a16="http://schemas.microsoft.com/office/drawing/2014/main" val="472241403"/>
                    </a:ext>
                  </a:extLst>
                </a:gridCol>
                <a:gridCol w="1252438">
                  <a:extLst>
                    <a:ext uri="{9D8B030D-6E8A-4147-A177-3AD203B41FA5}">
                      <a16:colId xmlns:a16="http://schemas.microsoft.com/office/drawing/2014/main" val="2397752206"/>
                    </a:ext>
                  </a:extLst>
                </a:gridCol>
                <a:gridCol w="1747708">
                  <a:extLst>
                    <a:ext uri="{9D8B030D-6E8A-4147-A177-3AD203B41FA5}">
                      <a16:colId xmlns:a16="http://schemas.microsoft.com/office/drawing/2014/main" val="1896296707"/>
                    </a:ext>
                  </a:extLst>
                </a:gridCol>
                <a:gridCol w="1297974">
                  <a:extLst>
                    <a:ext uri="{9D8B030D-6E8A-4147-A177-3AD203B41FA5}">
                      <a16:colId xmlns:a16="http://schemas.microsoft.com/office/drawing/2014/main" val="2473684333"/>
                    </a:ext>
                  </a:extLst>
                </a:gridCol>
                <a:gridCol w="1297974">
                  <a:extLst>
                    <a:ext uri="{9D8B030D-6E8A-4147-A177-3AD203B41FA5}">
                      <a16:colId xmlns:a16="http://schemas.microsoft.com/office/drawing/2014/main" val="13107607"/>
                    </a:ext>
                  </a:extLst>
                </a:gridCol>
                <a:gridCol w="1389294">
                  <a:extLst>
                    <a:ext uri="{9D8B030D-6E8A-4147-A177-3AD203B41FA5}">
                      <a16:colId xmlns:a16="http://schemas.microsoft.com/office/drawing/2014/main" val="2362691279"/>
                    </a:ext>
                  </a:extLst>
                </a:gridCol>
                <a:gridCol w="1297974">
                  <a:extLst>
                    <a:ext uri="{9D8B030D-6E8A-4147-A177-3AD203B41FA5}">
                      <a16:colId xmlns:a16="http://schemas.microsoft.com/office/drawing/2014/main" val="2304299435"/>
                    </a:ext>
                  </a:extLst>
                </a:gridCol>
                <a:gridCol w="1508984">
                  <a:extLst>
                    <a:ext uri="{9D8B030D-6E8A-4147-A177-3AD203B41FA5}">
                      <a16:colId xmlns:a16="http://schemas.microsoft.com/office/drawing/2014/main" val="3537882411"/>
                    </a:ext>
                  </a:extLst>
                </a:gridCol>
              </a:tblGrid>
              <a:tr h="536422">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Revenue Head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Objective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Activities</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Expected Outcome</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Indicator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Means of Verification</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Frequency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Responsibility</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4497409"/>
                  </a:ext>
                </a:extLst>
              </a:tr>
              <a:tr h="1357564">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Property Rate</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collect 100% of budgeted revenue for the year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Enforce entry of rate payment on the PMS Software and verify notices sent out to payers against payment</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undertake a monthly review of performance of revenue from Rate over the annual budget</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number of properties captured and amount of revenue generated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Property rate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GCR and revenue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SUPT./DWE/PPD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984664"/>
                  </a:ext>
                </a:extLst>
              </a:tr>
              <a:tr h="763608">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Fees</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collect 100% of budgeted revenue for the year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All market centers/spots for exportation adequately covered by revenue collectors</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100% collection of revenue from exportation of commodities</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amount of revenue generated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GCR and revenue cash book</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82695"/>
                  </a:ext>
                </a:extLst>
              </a:tr>
              <a:tr h="1177729">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Fines</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To collect 100% of budgeted revenue for the year</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Monitor to ensure strict adherence to rule &amp; regulations/Bye laws.</a:t>
                      </a:r>
                    </a:p>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Payers receive messages from the Assembly through the PMS Software.</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100% collection of all spot fines from offenders</a:t>
                      </a:r>
                    </a:p>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undertake quarterly review performance of fines</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number of spot fines recorded and amount of revenue generated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GCR and revenue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21635"/>
                  </a:ext>
                </a:extLst>
              </a:tr>
              <a:tr h="711334">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Licenses</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collect 95% of budgeted revenue in 2025</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Collect Data and register all businesses within the districts</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Review performance on BOP against the target set for 2025</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number of   business establishments captured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Business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Revenue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2252577"/>
                  </a:ext>
                </a:extLst>
              </a:tr>
              <a:tr h="638226">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Lands </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To collect 95% of budgeted revenue in 2025</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Monitor private development within the districts at community level</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Access performance of revenue from development permits</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number of permits issued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Building plans permit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Revenue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 </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SUPT./DWE/PPD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8913714"/>
                  </a:ext>
                </a:extLst>
              </a:tr>
              <a:tr h="543900">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Rent </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To collect 100% of budgeted revenue for the year</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Follow up on all tenants of Assembly buildings</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100% collection of rent on Assembly buildings for the year</a:t>
                      </a:r>
                      <a:endParaRPr lang="en-GH"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number of properties rent has been collected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Rent register</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Monthly</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DBA/DFO/IA/REV. SUPT./DWE/PPD</a:t>
                      </a:r>
                      <a:endParaRPr lang="en-GH"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8872" marR="48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971736"/>
                  </a:ext>
                </a:extLst>
              </a:tr>
            </a:tbl>
          </a:graphicData>
        </a:graphic>
      </p:graphicFrame>
    </p:spTree>
    <p:extLst>
      <p:ext uri="{BB962C8B-B14F-4D97-AF65-F5344CB8AC3E}">
        <p14:creationId xmlns:p14="http://schemas.microsoft.com/office/powerpoint/2010/main" val="1979580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650E-8AEF-B29B-0C51-F9A68C798409}"/>
              </a:ext>
            </a:extLst>
          </p:cNvPr>
          <p:cNvSpPr>
            <a:spLocks noGrp="1"/>
          </p:cNvSpPr>
          <p:nvPr>
            <p:ph type="ctrTitle"/>
          </p:nvPr>
        </p:nvSpPr>
        <p:spPr/>
        <p:txBody>
          <a:bodyPr>
            <a:normAutofit fontScale="90000"/>
          </a:bodyPr>
          <a:lstStyle/>
          <a:p>
            <a:r>
              <a:rPr lang="en-US" b="1" dirty="0"/>
              <a:t>HO WEST DISTRICT ASSEMBLY 2025 REVENUE IMPROVEMENT ACTION PLAN (RIAP) </a:t>
            </a:r>
            <a:endParaRPr lang="en-GH" b="1" dirty="0"/>
          </a:p>
        </p:txBody>
      </p:sp>
      <p:pic>
        <p:nvPicPr>
          <p:cNvPr id="4" name="Picture 3">
            <a:extLst>
              <a:ext uri="{FF2B5EF4-FFF2-40B4-BE49-F238E27FC236}">
                <a16:creationId xmlns:a16="http://schemas.microsoft.com/office/drawing/2014/main" id="{8D0930A9-CEDC-A99D-F2D9-6CEC20D065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8635" y="3684384"/>
            <a:ext cx="3699300" cy="2777539"/>
          </a:xfrm>
          <a:prstGeom prst="rect">
            <a:avLst/>
          </a:prstGeom>
        </p:spPr>
      </p:pic>
    </p:spTree>
    <p:extLst>
      <p:ext uri="{BB962C8B-B14F-4D97-AF65-F5344CB8AC3E}">
        <p14:creationId xmlns:p14="http://schemas.microsoft.com/office/powerpoint/2010/main" val="3358614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E279-1BCB-449A-9DCC-C372358FF4E8}"/>
              </a:ext>
            </a:extLst>
          </p:cNvPr>
          <p:cNvSpPr>
            <a:spLocks noGrp="1"/>
          </p:cNvSpPr>
          <p:nvPr>
            <p:ph type="title"/>
          </p:nvPr>
        </p:nvSpPr>
        <p:spPr>
          <a:xfrm>
            <a:off x="838200" y="365125"/>
            <a:ext cx="10515600" cy="758825"/>
          </a:xfrm>
        </p:spPr>
        <p:txBody>
          <a:bodyPr/>
          <a:lstStyle/>
          <a:p>
            <a:r>
              <a:rPr lang="en-US"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3C9B1435-DEF6-4637-B342-17527BA8CF98}"/>
              </a:ext>
            </a:extLst>
          </p:cNvPr>
          <p:cNvSpPr>
            <a:spLocks noGrp="1"/>
          </p:cNvSpPr>
          <p:nvPr>
            <p:ph idx="1"/>
          </p:nvPr>
        </p:nvSpPr>
        <p:spPr>
          <a:xfrm>
            <a:off x="1009649" y="1028700"/>
            <a:ext cx="10887076" cy="5464175"/>
          </a:xfrm>
        </p:spPr>
        <p:txBody>
          <a:bodyPr>
            <a:normAutofit fontScale="85000" lnSpcReduction="10000"/>
          </a:bodyPr>
          <a:lstStyle/>
          <a:p>
            <a:pPr marL="0" indent="0" algn="just">
              <a:lnSpc>
                <a:spcPct val="120000"/>
              </a:lnSpc>
              <a:buNone/>
            </a:pPr>
            <a:r>
              <a:rPr lang="en-US" sz="2400" dirty="0">
                <a:latin typeface="Times New Roman" panose="02020603050405020304" pitchFamily="18" charset="0"/>
                <a:cs typeface="Times New Roman" panose="02020603050405020304" pitchFamily="18" charset="0"/>
              </a:rPr>
              <a:t>The Assembly will deploy all resources to meet the revenue mobilization and improvement plan in the year 2025. Below are some of the most effective revenue mobilization strategies that will be employed; </a:t>
            </a:r>
          </a:p>
          <a:p>
            <a:pPr marL="0" indent="0" algn="just">
              <a:buNone/>
            </a:pPr>
            <a:endParaRPr lang="en-US" sz="2400" dirty="0">
              <a:latin typeface="Times New Roman" panose="02020603050405020304" pitchFamily="18" charset="0"/>
              <a:cs typeface="Times New Roman" panose="02020603050405020304" pitchFamily="18" charset="0"/>
            </a:endParaRP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Broaden the revenue base while ensuring the existing payers pay on time.</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Promote dialogue with rate payers on new fees.</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Develop revenue billing and tracking software.</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Undertake comprehensive data collection and regularly update the data.</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Undertake more valuation and revaluation of properties.</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The Assembly will enforce the necessary bye-laws.</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Engage the various revenue generation departments and units in regular discussions.</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Provide revenue collectors with necessary logistics to work with.</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Frequently monitor and control the activities of the Revenue Collectors with regards to the use of value books, daily cash takings, accounting for cash revenue generation, periodic analysis of revenue generation and audit trails.</a:t>
            </a:r>
          </a:p>
          <a:p>
            <a:pPr marL="571500" indent="-571500" algn="just">
              <a:buFont typeface="+mj-lt"/>
              <a:buAutoNum type="romanUcPeriod"/>
            </a:pPr>
            <a:r>
              <a:rPr lang="en-US" sz="2400" dirty="0">
                <a:latin typeface="Times New Roman" panose="02020603050405020304" pitchFamily="18" charset="0"/>
                <a:cs typeface="Times New Roman" panose="02020603050405020304" pitchFamily="18" charset="0"/>
              </a:rPr>
              <a:t>Intensify public education on rate payment</a:t>
            </a:r>
          </a:p>
        </p:txBody>
      </p:sp>
    </p:spTree>
    <p:extLst>
      <p:ext uri="{BB962C8B-B14F-4D97-AF65-F5344CB8AC3E}">
        <p14:creationId xmlns:p14="http://schemas.microsoft.com/office/powerpoint/2010/main" val="74951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23E0F7-1906-A819-E58E-88635E28E39A}"/>
              </a:ext>
            </a:extLst>
          </p:cNvPr>
          <p:cNvSpPr>
            <a:spLocks noGrp="1"/>
          </p:cNvSpPr>
          <p:nvPr>
            <p:ph idx="1"/>
          </p:nvPr>
        </p:nvSpPr>
        <p:spPr>
          <a:xfrm>
            <a:off x="1053295" y="328518"/>
            <a:ext cx="10376705" cy="6100857"/>
          </a:xfrm>
        </p:spPr>
        <p:txBody>
          <a:bodyPr>
            <a:normAutofit fontScale="85000" lnSpcReduction="10000"/>
          </a:bodyPr>
          <a:lstStyle/>
          <a:p>
            <a:pPr marL="0" indent="0" algn="ctr">
              <a:lnSpc>
                <a:spcPct val="107000"/>
              </a:lnSpc>
              <a:spcBef>
                <a:spcPts val="1200"/>
              </a:spcBef>
              <a:buNone/>
            </a:pPr>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INTRODUCTION</a:t>
            </a:r>
          </a:p>
          <a:p>
            <a:pPr marL="0" indent="0">
              <a:lnSpc>
                <a:spcPct val="107000"/>
              </a:lnSpc>
              <a:spcBef>
                <a:spcPts val="1200"/>
              </a:spcBef>
              <a:buNone/>
            </a:pPr>
            <a:endParaRPr lang="en-GH" sz="1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Ho West District Assembly was established by the Legislative Instrument, 2012 (L.I.2083) which is the highest political and administrative authority in the district. It was carved out of Ho District in January 2012 and inaugurated in June 2012. </a:t>
            </a:r>
            <a:r>
              <a:rPr lang="en-US" sz="2400" dirty="0">
                <a:latin typeface="Times New Roman" panose="02020603050405020304" pitchFamily="18" charset="0"/>
                <a:ea typeface="Calibri" panose="020F0502020204030204" pitchFamily="34" charset="0"/>
                <a:cs typeface="Times New Roman" panose="02020603050405020304" pitchFamily="18" charset="0"/>
              </a:rPr>
              <a:t>The district capital is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Dzolokpuita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Arial MT"/>
                <a:cs typeface="Times New Roman" panose="02020603050405020304" pitchFamily="18" charset="0"/>
              </a:rPr>
              <a:t>Ho West is located between latitudes 6.33</a:t>
            </a:r>
            <a:r>
              <a:rPr lang="en-US" sz="2400" baseline="30000" dirty="0">
                <a:effectLst/>
                <a:latin typeface="Times New Roman" panose="02020603050405020304" pitchFamily="18" charset="0"/>
                <a:ea typeface="Arial MT"/>
                <a:cs typeface="Times New Roman" panose="02020603050405020304" pitchFamily="18" charset="0"/>
              </a:rPr>
              <a:t>o </a:t>
            </a:r>
            <a:r>
              <a:rPr lang="en-US" sz="2400" dirty="0">
                <a:effectLst/>
                <a:latin typeface="Times New Roman" panose="02020603050405020304" pitchFamily="18" charset="0"/>
                <a:ea typeface="Arial MT"/>
                <a:cs typeface="Times New Roman" panose="02020603050405020304" pitchFamily="18" charset="0"/>
              </a:rPr>
              <a:t>32” N and 6.93</a:t>
            </a:r>
            <a:r>
              <a:rPr lang="en-US" sz="2400" baseline="30000" dirty="0">
                <a:effectLst/>
                <a:latin typeface="Times New Roman" panose="02020603050405020304" pitchFamily="18" charset="0"/>
                <a:ea typeface="Arial MT"/>
                <a:cs typeface="Times New Roman" panose="02020603050405020304" pitchFamily="18" charset="0"/>
              </a:rPr>
              <a:t>o </a:t>
            </a:r>
            <a:r>
              <a:rPr lang="en-US" sz="2400" dirty="0">
                <a:effectLst/>
                <a:latin typeface="Times New Roman" panose="02020603050405020304" pitchFamily="18" charset="0"/>
                <a:ea typeface="Arial MT"/>
                <a:cs typeface="Times New Roman" panose="02020603050405020304" pitchFamily="18" charset="0"/>
              </a:rPr>
              <a:t>63</a:t>
            </a:r>
            <a:r>
              <a:rPr lang="en-US" sz="2400" baseline="30000" dirty="0">
                <a:effectLst/>
                <a:latin typeface="Times New Roman" panose="02020603050405020304" pitchFamily="18" charset="0"/>
                <a:ea typeface="Arial MT"/>
                <a:cs typeface="Times New Roman" panose="02020603050405020304" pitchFamily="18" charset="0"/>
              </a:rPr>
              <a:t>”</a:t>
            </a:r>
            <a:r>
              <a:rPr lang="en-US" sz="2400" dirty="0">
                <a:effectLst/>
                <a:latin typeface="Times New Roman" panose="02020603050405020304" pitchFamily="18" charset="0"/>
                <a:ea typeface="Arial MT"/>
                <a:cs typeface="Times New Roman" panose="02020603050405020304" pitchFamily="18" charset="0"/>
              </a:rPr>
              <a:t> N and longitudes 0.17</a:t>
            </a:r>
            <a:r>
              <a:rPr lang="en-US" sz="2400" baseline="30000" dirty="0">
                <a:effectLst/>
                <a:latin typeface="Times New Roman" panose="02020603050405020304" pitchFamily="18" charset="0"/>
                <a:ea typeface="Arial MT"/>
                <a:cs typeface="Times New Roman" panose="02020603050405020304" pitchFamily="18" charset="0"/>
              </a:rPr>
              <a:t>o</a:t>
            </a:r>
            <a:r>
              <a:rPr lang="en-US" sz="2400" dirty="0">
                <a:effectLst/>
                <a:latin typeface="Times New Roman" panose="02020603050405020304" pitchFamily="18" charset="0"/>
                <a:ea typeface="Arial MT"/>
                <a:cs typeface="Times New Roman" panose="02020603050405020304" pitchFamily="18" charset="0"/>
              </a:rPr>
              <a:t> 45</a:t>
            </a:r>
            <a:r>
              <a:rPr lang="en-US" sz="2400" baseline="30000" dirty="0">
                <a:effectLst/>
                <a:latin typeface="Times New Roman" panose="02020603050405020304" pitchFamily="18" charset="0"/>
                <a:ea typeface="Arial MT"/>
                <a:cs typeface="Times New Roman" panose="02020603050405020304" pitchFamily="18" charset="0"/>
              </a:rPr>
              <a:t>” </a:t>
            </a:r>
            <a:r>
              <a:rPr lang="en-US" sz="2400" dirty="0">
                <a:effectLst/>
                <a:latin typeface="Times New Roman" panose="02020603050405020304" pitchFamily="18" charset="0"/>
                <a:ea typeface="Arial MT"/>
                <a:cs typeface="Times New Roman" panose="02020603050405020304" pitchFamily="18" charset="0"/>
              </a:rPr>
              <a:t>E and 0.53</a:t>
            </a:r>
            <a:r>
              <a:rPr lang="en-US" sz="2400" baseline="30000" dirty="0">
                <a:effectLst/>
                <a:latin typeface="Times New Roman" panose="02020603050405020304" pitchFamily="18" charset="0"/>
                <a:ea typeface="Arial MT"/>
                <a:cs typeface="Times New Roman" panose="02020603050405020304" pitchFamily="18" charset="0"/>
              </a:rPr>
              <a:t>o</a:t>
            </a:r>
            <a:r>
              <a:rPr lang="en-US" sz="2400" dirty="0">
                <a:effectLst/>
                <a:latin typeface="Times New Roman" panose="02020603050405020304" pitchFamily="18" charset="0"/>
                <a:ea typeface="Arial MT"/>
                <a:cs typeface="Times New Roman" panose="02020603050405020304" pitchFamily="18" charset="0"/>
              </a:rPr>
              <a:t> 39</a:t>
            </a:r>
            <a:r>
              <a:rPr lang="en-US" sz="2400" baseline="30000" dirty="0">
                <a:effectLst/>
                <a:latin typeface="Times New Roman" panose="02020603050405020304" pitchFamily="18" charset="0"/>
                <a:ea typeface="Arial MT"/>
                <a:cs typeface="Times New Roman" panose="02020603050405020304" pitchFamily="18" charset="0"/>
              </a:rPr>
              <a:t>” </a:t>
            </a:r>
            <a:r>
              <a:rPr lang="en-US" sz="2400" dirty="0">
                <a:effectLst/>
                <a:latin typeface="Times New Roman" panose="02020603050405020304" pitchFamily="18" charset="0"/>
                <a:ea typeface="Arial MT"/>
                <a:cs typeface="Times New Roman" panose="02020603050405020304" pitchFamily="18" charset="0"/>
              </a:rPr>
              <a:t>E. It shares boundaries with </a:t>
            </a:r>
            <a:r>
              <a:rPr lang="en-US" sz="2400" dirty="0" err="1">
                <a:effectLst/>
                <a:latin typeface="Times New Roman" panose="02020603050405020304" pitchFamily="18" charset="0"/>
                <a:ea typeface="Arial MT"/>
                <a:cs typeface="Times New Roman" panose="02020603050405020304" pitchFamily="18" charset="0"/>
              </a:rPr>
              <a:t>Adaklu</a:t>
            </a:r>
            <a:r>
              <a:rPr lang="en-US" sz="2400" dirty="0">
                <a:effectLst/>
                <a:latin typeface="Times New Roman" panose="02020603050405020304" pitchFamily="18" charset="0"/>
                <a:ea typeface="Arial MT"/>
                <a:cs typeface="Times New Roman" panose="02020603050405020304" pitchFamily="18" charset="0"/>
              </a:rPr>
              <a:t> District to the South, </a:t>
            </a:r>
            <a:r>
              <a:rPr lang="en-US" sz="2400" dirty="0" err="1">
                <a:effectLst/>
                <a:latin typeface="Times New Roman" panose="02020603050405020304" pitchFamily="18" charset="0"/>
                <a:ea typeface="Arial MT"/>
                <a:cs typeface="Times New Roman" panose="02020603050405020304" pitchFamily="18" charset="0"/>
              </a:rPr>
              <a:t>Afadjato</a:t>
            </a:r>
            <a:r>
              <a:rPr lang="en-US" sz="2400" dirty="0">
                <a:effectLst/>
                <a:latin typeface="Times New Roman" panose="02020603050405020304" pitchFamily="18" charset="0"/>
                <a:ea typeface="Arial MT"/>
                <a:cs typeface="Times New Roman" panose="02020603050405020304" pitchFamily="18" charset="0"/>
              </a:rPr>
              <a:t> South to the North, Ho District and the Republic of Togo to the East and South Dayi District to the West. It has a total land area of 1002.79 square kilometers and a population density of 111.8, which means on the average there are about 112 persons per square kilometer in Ho West District. It has about two hundred and three (203) communities. </a:t>
            </a:r>
            <a:r>
              <a:rPr lang="en-US"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population of the district stood at 82,866 according to the Ghana Statistical Service 2021 Population and Housing Census (PHC) report, which comprises of 39,992 males representing 48.2% and 42,894 females representing 51.8% of the total population.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spcAft>
                <a:spcPts val="800"/>
              </a:spcAft>
              <a:buNone/>
            </a:pPr>
            <a:endParaRPr lang="en-GH" sz="1800" dirty="0">
              <a:effectLst/>
              <a:latin typeface="Times New Roman" panose="02020603050405020304" pitchFamily="18" charset="0"/>
              <a:ea typeface="Arial MT"/>
            </a:endParaRPr>
          </a:p>
          <a:p>
            <a:pPr>
              <a:lnSpc>
                <a:spcPct val="150000"/>
              </a:lnSpc>
              <a:spcAft>
                <a:spcPts val="80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GH"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H" dirty="0"/>
          </a:p>
        </p:txBody>
      </p:sp>
    </p:spTree>
    <p:extLst>
      <p:ext uri="{BB962C8B-B14F-4D97-AF65-F5344CB8AC3E}">
        <p14:creationId xmlns:p14="http://schemas.microsoft.com/office/powerpoint/2010/main" val="626961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D1743-2CE4-5238-EF8A-295D8FC22D32}"/>
              </a:ext>
            </a:extLst>
          </p:cNvPr>
          <p:cNvSpPr>
            <a:spLocks noGrp="1"/>
          </p:cNvSpPr>
          <p:nvPr>
            <p:ph type="title"/>
          </p:nvPr>
        </p:nvSpPr>
        <p:spPr>
          <a:xfrm>
            <a:off x="838200" y="365126"/>
            <a:ext cx="10515600" cy="875846"/>
          </a:xfrm>
        </p:spPr>
        <p:txBody>
          <a:bodyPr>
            <a:normAutofit/>
          </a:bodyPr>
          <a:lstStyle/>
          <a:p>
            <a:pPr algn="just"/>
            <a:r>
              <a:rPr lang="en-US" sz="2800" b="1" dirty="0">
                <a:latin typeface="Times New Roman" panose="02020603050405020304" pitchFamily="18" charset="0"/>
                <a:cs typeface="Times New Roman" panose="02020603050405020304" pitchFamily="18" charset="0"/>
              </a:rPr>
              <a:t>Objective And Expectation Of The Revenue Improvement Action Plan</a:t>
            </a:r>
            <a:endParaRPr lang="en-GH"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D43D376-F5E1-A600-7BA6-0B9E6B4D382B}"/>
              </a:ext>
            </a:extLst>
          </p:cNvPr>
          <p:cNvSpPr>
            <a:spLocks noGrp="1"/>
          </p:cNvSpPr>
          <p:nvPr>
            <p:ph idx="1"/>
          </p:nvPr>
        </p:nvSpPr>
        <p:spPr>
          <a:xfrm>
            <a:off x="772884" y="1240971"/>
            <a:ext cx="10515601" cy="5150497"/>
          </a:xfrm>
        </p:spPr>
        <p:txBody>
          <a:bodyPr>
            <a:normAutofit/>
          </a:bodyPr>
          <a:lstStyle/>
          <a:p>
            <a:pPr marL="0" indent="0" algn="just">
              <a:lnSpc>
                <a:spcPct val="150000"/>
              </a:lnSpc>
              <a:buNone/>
            </a:pPr>
            <a:r>
              <a:rPr lang="en-US" sz="2000" dirty="0">
                <a:latin typeface="Times New Roman" panose="02020603050405020304" pitchFamily="18" charset="0"/>
                <a:cs typeface="Times New Roman" panose="02020603050405020304" pitchFamily="18" charset="0"/>
              </a:rPr>
              <a:t>The District Assembly has been in existence for Twelve years. Revenue collection has been done for the same period and the Assembly is still collecting data for revenue generation, so setting objectives needs a careful strategy. However, the main goal of the Revenue Improvement Action Plan (RIAP) is to support the Assembly’s efforts at improving, mobilization and management of its Internally Generated Revenue. This can be done by providing practical suggestions on potential interventions, activities, timelines and resources required to implement the interventions. </a:t>
            </a:r>
          </a:p>
          <a:p>
            <a:pPr marL="0" indent="0" algn="just">
              <a:lnSpc>
                <a:spcPct val="150000"/>
              </a:lnSpc>
              <a:buNone/>
            </a:pPr>
            <a:endParaRPr lang="en-US" sz="2000" dirty="0"/>
          </a:p>
          <a:p>
            <a:pPr marL="0" indent="0" algn="just">
              <a:lnSpc>
                <a:spcPct val="150000"/>
              </a:lnSpc>
              <a:buNone/>
            </a:pPr>
            <a:r>
              <a:rPr lang="en-US" sz="2000" dirty="0">
                <a:latin typeface="Times New Roman" panose="02020603050405020304" pitchFamily="18" charset="0"/>
                <a:cs typeface="Times New Roman" panose="02020603050405020304" pitchFamily="18" charset="0"/>
              </a:rPr>
              <a:t>The expectation of the Revenue Improvement Action Plan (RIAP) is to fully harness the resource, increase local revenue mobilization and collection potential to meet the demand for service delivery as well as create the needed awareness for prompt and voluntary payment of taxes</a:t>
            </a:r>
            <a:endParaRPr lang="en-GH"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63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B79FD-AC85-E571-4353-B3C0D1A2D5A3}"/>
              </a:ext>
            </a:extLst>
          </p:cNvPr>
          <p:cNvSpPr>
            <a:spLocks noGrp="1"/>
          </p:cNvSpPr>
          <p:nvPr>
            <p:ph type="title"/>
          </p:nvPr>
        </p:nvSpPr>
        <p:spPr>
          <a:xfrm>
            <a:off x="838200" y="365125"/>
            <a:ext cx="10515600" cy="763879"/>
          </a:xfrm>
        </p:spPr>
        <p:txBody>
          <a:bodyPr>
            <a:normAutofit fontScale="90000"/>
          </a:bodyPr>
          <a:lstStyle/>
          <a:p>
            <a:r>
              <a:rPr lang="en-US" b="1" dirty="0">
                <a:latin typeface="Times New Roman" panose="02020603050405020304" pitchFamily="18" charset="0"/>
                <a:cs typeface="Times New Roman" panose="02020603050405020304" pitchFamily="18" charset="0"/>
              </a:rPr>
              <a:t>Objectives of the Plan Preparation Exercise</a:t>
            </a:r>
            <a:endParaRPr lang="en-GH"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EEF5AFC-299A-46AD-2B01-97188341638E}"/>
              </a:ext>
            </a:extLst>
          </p:cNvPr>
          <p:cNvSpPr>
            <a:spLocks noGrp="1"/>
          </p:cNvSpPr>
          <p:nvPr>
            <p:ph idx="1"/>
          </p:nvPr>
        </p:nvSpPr>
        <p:spPr>
          <a:xfrm>
            <a:off x="838200" y="1296955"/>
            <a:ext cx="10515600" cy="5355772"/>
          </a:xfrm>
        </p:spPr>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The objectives of the plan preparation exercise are as follows: </a:t>
            </a:r>
          </a:p>
          <a:p>
            <a:pPr algn="just"/>
            <a:r>
              <a:rPr lang="en-US" sz="2400" dirty="0">
                <a:latin typeface="Times New Roman" panose="02020603050405020304" pitchFamily="18" charset="0"/>
                <a:cs typeface="Times New Roman" panose="02020603050405020304" pitchFamily="18" charset="0"/>
              </a:rPr>
              <a:t> To undertake a situation analysis of the District, with emphasis on the identification and analysis of key development problems, potentials, opportunities and constraints of revenue generation. </a:t>
            </a:r>
          </a:p>
          <a:p>
            <a:pPr algn="just"/>
            <a:r>
              <a:rPr lang="en-US" sz="2400" dirty="0">
                <a:latin typeface="Times New Roman" panose="02020603050405020304" pitchFamily="18" charset="0"/>
                <a:cs typeface="Times New Roman" panose="02020603050405020304" pitchFamily="18" charset="0"/>
              </a:rPr>
              <a:t> To establish a development framework for the Assembly that spells out its priorities, prospects and focus in revenue generation during the year. </a:t>
            </a:r>
          </a:p>
          <a:p>
            <a:pPr algn="just"/>
            <a:r>
              <a:rPr lang="en-US" sz="2400" dirty="0">
                <a:latin typeface="Times New Roman" panose="02020603050405020304" pitchFamily="18" charset="0"/>
                <a:cs typeface="Times New Roman" panose="02020603050405020304" pitchFamily="18" charset="0"/>
              </a:rPr>
              <a:t> To formulate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 and strategies that would lead to the achievement of the set goals and objectives. </a:t>
            </a:r>
          </a:p>
          <a:p>
            <a:pPr algn="just"/>
            <a:r>
              <a:rPr lang="en-US" sz="2400" dirty="0">
                <a:latin typeface="Times New Roman" panose="02020603050405020304" pitchFamily="18" charset="0"/>
                <a:cs typeface="Times New Roman" panose="02020603050405020304" pitchFamily="18" charset="0"/>
              </a:rPr>
              <a:t> To develop a framework for the implementation and management of the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To design monitoring and evaluation system to track the progress of implementation of the </a:t>
            </a:r>
            <a:r>
              <a:rPr lang="en-US" sz="2400" dirty="0" err="1">
                <a:latin typeface="Times New Roman" panose="02020603050405020304" pitchFamily="18" charset="0"/>
                <a:cs typeface="Times New Roman" panose="02020603050405020304" pitchFamily="18" charset="0"/>
              </a:rPr>
              <a:t>programmes</a:t>
            </a:r>
            <a:r>
              <a:rPr lang="en-US" sz="2400" dirty="0">
                <a:latin typeface="Times New Roman" panose="02020603050405020304" pitchFamily="18" charset="0"/>
                <a:cs typeface="Times New Roman" panose="02020603050405020304" pitchFamily="18" charset="0"/>
              </a:rPr>
              <a:t> and assess the extent to which the stated objectives have been achieved together with the impact of District Poverty Reduction Interventions</a:t>
            </a:r>
            <a:endParaRPr lang="en-GH"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90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85F9-CA51-7088-545E-C3358A53B87F}"/>
              </a:ext>
            </a:extLst>
          </p:cNvPr>
          <p:cNvSpPr>
            <a:spLocks noGrp="1"/>
          </p:cNvSpPr>
          <p:nvPr>
            <p:ph type="title"/>
          </p:nvPr>
        </p:nvSpPr>
        <p:spPr>
          <a:xfrm>
            <a:off x="838200" y="365125"/>
            <a:ext cx="10515600" cy="726557"/>
          </a:xfrm>
        </p:spPr>
        <p:txBody>
          <a:bodyPr>
            <a:normAutofit/>
          </a:bodyPr>
          <a:lstStyle/>
          <a:p>
            <a:pPr algn="ctr"/>
            <a:r>
              <a:rPr lang="en-US" sz="2800" b="1" dirty="0">
                <a:latin typeface="Times New Roman" panose="02020603050405020304" pitchFamily="18" charset="0"/>
                <a:cs typeface="Times New Roman" panose="02020603050405020304" pitchFamily="18" charset="0"/>
              </a:rPr>
              <a:t>Sources of IGF Revenue To The District Assembly</a:t>
            </a:r>
            <a:endParaRPr lang="en-GH"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ADA4CA-FC05-D43E-9834-1F1C9B5DADBF}"/>
              </a:ext>
            </a:extLst>
          </p:cNvPr>
          <p:cNvSpPr>
            <a:spLocks noGrp="1"/>
          </p:cNvSpPr>
          <p:nvPr>
            <p:ph idx="1"/>
          </p:nvPr>
        </p:nvSpPr>
        <p:spPr>
          <a:xfrm>
            <a:off x="838200" y="1091682"/>
            <a:ext cx="10515600" cy="5309118"/>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In order to better understand the need to collect enough revenue for the day-to-day running of the Assembly’s activities, the Assembly needs to identify the types of revenue available for collection within the District.</a:t>
            </a:r>
          </a:p>
          <a:p>
            <a:pPr marL="0" indent="0" algn="just">
              <a:buNone/>
            </a:pPr>
            <a:r>
              <a:rPr lang="en-US" sz="2000" dirty="0">
                <a:latin typeface="Times New Roman" panose="02020603050405020304" pitchFamily="18" charset="0"/>
                <a:cs typeface="Times New Roman" panose="02020603050405020304" pitchFamily="18" charset="0"/>
              </a:rPr>
              <a:t>Local Governance Act 2016, Act 936 mandates Assemblies to collect the following revenue items;</a:t>
            </a:r>
            <a:endParaRPr lang="en-US" sz="2000" b="1"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Licenses</a:t>
            </a:r>
            <a:r>
              <a:rPr lang="en-US" sz="2000" dirty="0">
                <a:latin typeface="Times New Roman" panose="02020603050405020304" pitchFamily="18" charset="0"/>
                <a:cs typeface="Times New Roman" panose="02020603050405020304" pitchFamily="18" charset="0"/>
              </a:rPr>
              <a:t> ( Sand conveyance, stone conveyance, filling stations, Financial institutions, Pharmacy and Chemical stores, Beer and wine Distillers)</a:t>
            </a:r>
          </a:p>
          <a:p>
            <a:pPr algn="just"/>
            <a:r>
              <a:rPr lang="en-US" sz="2000" b="1" dirty="0">
                <a:latin typeface="Times New Roman" panose="02020603050405020304" pitchFamily="18" charset="0"/>
                <a:cs typeface="Times New Roman" panose="02020603050405020304" pitchFamily="18" charset="0"/>
              </a:rPr>
              <a:t>Fees</a:t>
            </a:r>
            <a:r>
              <a:rPr lang="en-US" sz="2000" dirty="0">
                <a:latin typeface="Times New Roman" panose="02020603050405020304" pitchFamily="18" charset="0"/>
                <a:cs typeface="Times New Roman" panose="02020603050405020304" pitchFamily="18" charset="0"/>
              </a:rPr>
              <a:t> (Market tolls, Exportation of Commodities, Business Operating Permits, Tender Documents, Car stickers, Burial permit, marriage and divorce registration)</a:t>
            </a:r>
          </a:p>
          <a:p>
            <a:pPr algn="just"/>
            <a:r>
              <a:rPr lang="en-US" sz="2000" b="1" dirty="0">
                <a:latin typeface="Times New Roman" panose="02020603050405020304" pitchFamily="18" charset="0"/>
                <a:cs typeface="Times New Roman" panose="02020603050405020304" pitchFamily="18" charset="0"/>
              </a:rPr>
              <a:t>Rates</a:t>
            </a:r>
            <a:r>
              <a:rPr lang="en-US" sz="2000" dirty="0">
                <a:latin typeface="Times New Roman" panose="02020603050405020304" pitchFamily="18" charset="0"/>
                <a:cs typeface="Times New Roman" panose="02020603050405020304" pitchFamily="18" charset="0"/>
              </a:rPr>
              <a:t> (Property rate)</a:t>
            </a:r>
          </a:p>
          <a:p>
            <a:pPr algn="just"/>
            <a:r>
              <a:rPr lang="en-US" sz="2000" b="1" dirty="0">
                <a:latin typeface="Times New Roman" panose="02020603050405020304" pitchFamily="18" charset="0"/>
                <a:cs typeface="Times New Roman" panose="02020603050405020304" pitchFamily="18" charset="0"/>
              </a:rPr>
              <a:t>Lands and Royalties </a:t>
            </a:r>
            <a:r>
              <a:rPr lang="en-US" sz="2000" dirty="0">
                <a:latin typeface="Times New Roman" panose="02020603050405020304" pitchFamily="18" charset="0"/>
                <a:cs typeface="Times New Roman" panose="02020603050405020304" pitchFamily="18" charset="0"/>
              </a:rPr>
              <a:t>(Sale of building permit jacket, building plans/permit, Communication mast)</a:t>
            </a:r>
          </a:p>
          <a:p>
            <a:pPr algn="just"/>
            <a:r>
              <a:rPr lang="en-US" sz="2000" b="1" dirty="0">
                <a:latin typeface="Times New Roman" panose="02020603050405020304" pitchFamily="18" charset="0"/>
                <a:cs typeface="Times New Roman" panose="02020603050405020304" pitchFamily="18" charset="0"/>
              </a:rPr>
              <a:t>Rent</a:t>
            </a:r>
            <a:r>
              <a:rPr lang="en-US" sz="2000" dirty="0">
                <a:latin typeface="Times New Roman" panose="02020603050405020304" pitchFamily="18" charset="0"/>
                <a:cs typeface="Times New Roman" panose="02020603050405020304" pitchFamily="18" charset="0"/>
              </a:rPr>
              <a:t> (Rent on Assembly buildings, Market stalls rentals)</a:t>
            </a:r>
          </a:p>
          <a:p>
            <a:pPr algn="just"/>
            <a:r>
              <a:rPr lang="en-US" sz="2000" b="1" dirty="0">
                <a:latin typeface="Times New Roman" panose="02020603050405020304" pitchFamily="18" charset="0"/>
                <a:cs typeface="Times New Roman" panose="02020603050405020304" pitchFamily="18" charset="0"/>
              </a:rPr>
              <a:t>Fines</a:t>
            </a:r>
            <a:r>
              <a:rPr lang="en-US" sz="2000" dirty="0">
                <a:latin typeface="Times New Roman" panose="02020603050405020304" pitchFamily="18" charset="0"/>
                <a:cs typeface="Times New Roman" panose="02020603050405020304" pitchFamily="18" charset="0"/>
              </a:rPr>
              <a:t> (Court fines, Impounding fines)</a:t>
            </a:r>
          </a:p>
          <a:p>
            <a:pPr marL="0" indent="0" algn="just">
              <a:buNone/>
            </a:pPr>
            <a:r>
              <a:rPr lang="en-US" sz="2000" dirty="0">
                <a:latin typeface="Times New Roman" panose="02020603050405020304" pitchFamily="18" charset="0"/>
                <a:cs typeface="Times New Roman" panose="02020603050405020304" pitchFamily="18" charset="0"/>
              </a:rPr>
              <a:t>The 2025 Revenue Improvement Action Plan if successfully implemented would help the Assembly generate an estimated revenue of GH¢754,000.00</a:t>
            </a:r>
            <a:endParaRPr lang="en-GH"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346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3782A-1551-BB4F-F3A4-7634B01AE441}"/>
              </a:ext>
            </a:extLst>
          </p:cNvPr>
          <p:cNvSpPr>
            <a:spLocks noGrp="1"/>
          </p:cNvSpPr>
          <p:nvPr>
            <p:ph type="title"/>
          </p:nvPr>
        </p:nvSpPr>
        <p:spPr>
          <a:xfrm>
            <a:off x="838200" y="130629"/>
            <a:ext cx="10515600" cy="569167"/>
          </a:xfrm>
        </p:spPr>
        <p:txBody>
          <a:bodyPr>
            <a:normAutofit fontScale="90000"/>
          </a:bodyPr>
          <a:lstStyle/>
          <a:p>
            <a:r>
              <a:rPr lang="en-US" b="1" dirty="0">
                <a:latin typeface="Times New Roman" panose="02020603050405020304" pitchFamily="18" charset="0"/>
                <a:cs typeface="Times New Roman" panose="02020603050405020304" pitchFamily="18" charset="0"/>
              </a:rPr>
              <a:t>Trend of Revenue Performance and Projections</a:t>
            </a:r>
            <a:endParaRPr lang="en-GH" b="1"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67AA996-0542-5C24-0C2D-6BB54E9A1340}"/>
              </a:ext>
            </a:extLst>
          </p:cNvPr>
          <p:cNvGraphicFramePr>
            <a:graphicFrameLocks noGrp="1"/>
          </p:cNvGraphicFramePr>
          <p:nvPr>
            <p:extLst>
              <p:ext uri="{D42A27DB-BD31-4B8C-83A1-F6EECF244321}">
                <p14:modId xmlns:p14="http://schemas.microsoft.com/office/powerpoint/2010/main" val="4236330689"/>
              </p:ext>
            </p:extLst>
          </p:nvPr>
        </p:nvGraphicFramePr>
        <p:xfrm>
          <a:off x="475861" y="867747"/>
          <a:ext cx="11252719" cy="5626362"/>
        </p:xfrm>
        <a:graphic>
          <a:graphicData uri="http://schemas.openxmlformats.org/drawingml/2006/table">
            <a:tbl>
              <a:tblPr/>
              <a:tblGrid>
                <a:gridCol w="628790">
                  <a:extLst>
                    <a:ext uri="{9D8B030D-6E8A-4147-A177-3AD203B41FA5}">
                      <a16:colId xmlns:a16="http://schemas.microsoft.com/office/drawing/2014/main" val="3396399549"/>
                    </a:ext>
                  </a:extLst>
                </a:gridCol>
                <a:gridCol w="628790">
                  <a:extLst>
                    <a:ext uri="{9D8B030D-6E8A-4147-A177-3AD203B41FA5}">
                      <a16:colId xmlns:a16="http://schemas.microsoft.com/office/drawing/2014/main" val="4034477803"/>
                    </a:ext>
                  </a:extLst>
                </a:gridCol>
                <a:gridCol w="628790">
                  <a:extLst>
                    <a:ext uri="{9D8B030D-6E8A-4147-A177-3AD203B41FA5}">
                      <a16:colId xmlns:a16="http://schemas.microsoft.com/office/drawing/2014/main" val="2157133392"/>
                    </a:ext>
                  </a:extLst>
                </a:gridCol>
                <a:gridCol w="628790">
                  <a:extLst>
                    <a:ext uri="{9D8B030D-6E8A-4147-A177-3AD203B41FA5}">
                      <a16:colId xmlns:a16="http://schemas.microsoft.com/office/drawing/2014/main" val="321773151"/>
                    </a:ext>
                  </a:extLst>
                </a:gridCol>
                <a:gridCol w="641889">
                  <a:extLst>
                    <a:ext uri="{9D8B030D-6E8A-4147-A177-3AD203B41FA5}">
                      <a16:colId xmlns:a16="http://schemas.microsoft.com/office/drawing/2014/main" val="4224883516"/>
                    </a:ext>
                  </a:extLst>
                </a:gridCol>
                <a:gridCol w="641889">
                  <a:extLst>
                    <a:ext uri="{9D8B030D-6E8A-4147-A177-3AD203B41FA5}">
                      <a16:colId xmlns:a16="http://schemas.microsoft.com/office/drawing/2014/main" val="1918545103"/>
                    </a:ext>
                  </a:extLst>
                </a:gridCol>
                <a:gridCol w="694289">
                  <a:extLst>
                    <a:ext uri="{9D8B030D-6E8A-4147-A177-3AD203B41FA5}">
                      <a16:colId xmlns:a16="http://schemas.microsoft.com/office/drawing/2014/main" val="4211487159"/>
                    </a:ext>
                  </a:extLst>
                </a:gridCol>
                <a:gridCol w="733588">
                  <a:extLst>
                    <a:ext uri="{9D8B030D-6E8A-4147-A177-3AD203B41FA5}">
                      <a16:colId xmlns:a16="http://schemas.microsoft.com/office/drawing/2014/main" val="3106472235"/>
                    </a:ext>
                  </a:extLst>
                </a:gridCol>
                <a:gridCol w="733588">
                  <a:extLst>
                    <a:ext uri="{9D8B030D-6E8A-4147-A177-3AD203B41FA5}">
                      <a16:colId xmlns:a16="http://schemas.microsoft.com/office/drawing/2014/main" val="978965842"/>
                    </a:ext>
                  </a:extLst>
                </a:gridCol>
                <a:gridCol w="694289">
                  <a:extLst>
                    <a:ext uri="{9D8B030D-6E8A-4147-A177-3AD203B41FA5}">
                      <a16:colId xmlns:a16="http://schemas.microsoft.com/office/drawing/2014/main" val="1940044677"/>
                    </a:ext>
                  </a:extLst>
                </a:gridCol>
                <a:gridCol w="694289">
                  <a:extLst>
                    <a:ext uri="{9D8B030D-6E8A-4147-A177-3AD203B41FA5}">
                      <a16:colId xmlns:a16="http://schemas.microsoft.com/office/drawing/2014/main" val="369423333"/>
                    </a:ext>
                  </a:extLst>
                </a:gridCol>
                <a:gridCol w="694289">
                  <a:extLst>
                    <a:ext uri="{9D8B030D-6E8A-4147-A177-3AD203B41FA5}">
                      <a16:colId xmlns:a16="http://schemas.microsoft.com/office/drawing/2014/main" val="549819202"/>
                    </a:ext>
                  </a:extLst>
                </a:gridCol>
                <a:gridCol w="694289">
                  <a:extLst>
                    <a:ext uri="{9D8B030D-6E8A-4147-A177-3AD203B41FA5}">
                      <a16:colId xmlns:a16="http://schemas.microsoft.com/office/drawing/2014/main" val="2496795165"/>
                    </a:ext>
                  </a:extLst>
                </a:gridCol>
                <a:gridCol w="628790">
                  <a:extLst>
                    <a:ext uri="{9D8B030D-6E8A-4147-A177-3AD203B41FA5}">
                      <a16:colId xmlns:a16="http://schemas.microsoft.com/office/drawing/2014/main" val="997692203"/>
                    </a:ext>
                  </a:extLst>
                </a:gridCol>
                <a:gridCol w="628790">
                  <a:extLst>
                    <a:ext uri="{9D8B030D-6E8A-4147-A177-3AD203B41FA5}">
                      <a16:colId xmlns:a16="http://schemas.microsoft.com/office/drawing/2014/main" val="2366163567"/>
                    </a:ext>
                  </a:extLst>
                </a:gridCol>
                <a:gridCol w="628790">
                  <a:extLst>
                    <a:ext uri="{9D8B030D-6E8A-4147-A177-3AD203B41FA5}">
                      <a16:colId xmlns:a16="http://schemas.microsoft.com/office/drawing/2014/main" val="3526274248"/>
                    </a:ext>
                  </a:extLst>
                </a:gridCol>
                <a:gridCol w="628790">
                  <a:extLst>
                    <a:ext uri="{9D8B030D-6E8A-4147-A177-3AD203B41FA5}">
                      <a16:colId xmlns:a16="http://schemas.microsoft.com/office/drawing/2014/main" val="2654711191"/>
                    </a:ext>
                  </a:extLst>
                </a:gridCol>
              </a:tblGrid>
              <a:tr h="450830">
                <a:tc rowSpan="3">
                  <a:txBody>
                    <a:bodyPr/>
                    <a:lstStyle/>
                    <a:p>
                      <a:pPr algn="ctr" rtl="0" fontAlgn="ctr"/>
                      <a:r>
                        <a:rPr lang="en-US" sz="800" b="1" i="0" u="none" strike="noStrike" dirty="0">
                          <a:solidFill>
                            <a:srgbClr val="000000"/>
                          </a:solidFill>
                          <a:effectLst/>
                          <a:latin typeface="Arial" panose="020B0604020202020204" pitchFamily="34" charset="0"/>
                        </a:rPr>
                        <a:t>S/N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rtl="0" fontAlgn="ctr"/>
                      <a:r>
                        <a:rPr lang="en-US" sz="800" b="1" i="0" u="none" strike="noStrike" dirty="0">
                          <a:solidFill>
                            <a:srgbClr val="000000"/>
                          </a:solidFill>
                          <a:effectLst/>
                          <a:latin typeface="Arial" panose="020B0604020202020204" pitchFamily="34" charset="0"/>
                        </a:rPr>
                        <a:t>Revenue Item</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rtl="0" fontAlgn="ctr"/>
                      <a:r>
                        <a:rPr lang="en-US" sz="800" b="1" i="0" u="none" strike="noStrike">
                          <a:solidFill>
                            <a:srgbClr val="000000"/>
                          </a:solidFill>
                          <a:effectLst/>
                          <a:latin typeface="Arial" panose="020B0604020202020204" pitchFamily="34" charset="0"/>
                        </a:rPr>
                        <a:t>Baseline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H"/>
                    </a:p>
                  </a:txBody>
                  <a:tcPr/>
                </a:tc>
                <a:tc hMerge="1">
                  <a:txBody>
                    <a:bodyPr/>
                    <a:lstStyle/>
                    <a:p>
                      <a:endParaRPr lang="en-GH"/>
                    </a:p>
                  </a:txBody>
                  <a:tcPr/>
                </a:tc>
                <a:tc hMerge="1">
                  <a:txBody>
                    <a:bodyPr/>
                    <a:lstStyle/>
                    <a:p>
                      <a:endParaRPr lang="en-GH"/>
                    </a:p>
                  </a:txBody>
                  <a:tcPr/>
                </a:tc>
                <a:tc gridSpan="4">
                  <a:txBody>
                    <a:bodyPr/>
                    <a:lstStyle/>
                    <a:p>
                      <a:pPr algn="ctr" rtl="0" fontAlgn="ctr"/>
                      <a:r>
                        <a:rPr lang="en-US" sz="800" b="1" i="0" u="none" strike="noStrike">
                          <a:solidFill>
                            <a:srgbClr val="000000"/>
                          </a:solidFill>
                          <a:effectLst/>
                          <a:latin typeface="Arial" panose="020B0604020202020204" pitchFamily="34" charset="0"/>
                        </a:rPr>
                        <a:t>Previous Year (s)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H"/>
                    </a:p>
                  </a:txBody>
                  <a:tcPr/>
                </a:tc>
                <a:tc hMerge="1">
                  <a:txBody>
                    <a:bodyPr/>
                    <a:lstStyle/>
                    <a:p>
                      <a:endParaRPr lang="en-GH"/>
                    </a:p>
                  </a:txBody>
                  <a:tcPr/>
                </a:tc>
                <a:tc hMerge="1">
                  <a:txBody>
                    <a:bodyPr/>
                    <a:lstStyle/>
                    <a:p>
                      <a:endParaRPr lang="en-GH"/>
                    </a:p>
                  </a:txBody>
                  <a:tcPr/>
                </a:tc>
                <a:tc gridSpan="4">
                  <a:txBody>
                    <a:bodyPr/>
                    <a:lstStyle/>
                    <a:p>
                      <a:pPr algn="ctr" rtl="0" fontAlgn="ctr"/>
                      <a:r>
                        <a:rPr lang="en-US" sz="800" b="1" i="0" u="none" strike="noStrike">
                          <a:solidFill>
                            <a:srgbClr val="000000"/>
                          </a:solidFill>
                          <a:effectLst/>
                          <a:latin typeface="Arial" panose="020B0604020202020204" pitchFamily="34" charset="0"/>
                        </a:rPr>
                        <a:t>Budget Year</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H"/>
                    </a:p>
                  </a:txBody>
                  <a:tcPr/>
                </a:tc>
                <a:tc hMerge="1">
                  <a:txBody>
                    <a:bodyPr/>
                    <a:lstStyle/>
                    <a:p>
                      <a:endParaRPr lang="en-GH"/>
                    </a:p>
                  </a:txBody>
                  <a:tcPr/>
                </a:tc>
                <a:tc hMerge="1">
                  <a:txBody>
                    <a:bodyPr/>
                    <a:lstStyle/>
                    <a:p>
                      <a:endParaRPr lang="en-GH"/>
                    </a:p>
                  </a:txBody>
                  <a:tcPr/>
                </a:tc>
                <a:tc gridSpan="3">
                  <a:txBody>
                    <a:bodyPr/>
                    <a:lstStyle/>
                    <a:p>
                      <a:pPr algn="ctr" rtl="0" fontAlgn="ctr"/>
                      <a:r>
                        <a:rPr lang="en-US" sz="800" b="1" i="0" u="none" strike="noStrike">
                          <a:solidFill>
                            <a:srgbClr val="000000"/>
                          </a:solidFill>
                          <a:effectLst/>
                          <a:latin typeface="Arial" panose="020B0604020202020204" pitchFamily="34" charset="0"/>
                        </a:rPr>
                        <a:t>Medium Term Targets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H"/>
                    </a:p>
                  </a:txBody>
                  <a:tcPr/>
                </a:tc>
                <a:tc hMerge="1">
                  <a:txBody>
                    <a:bodyPr/>
                    <a:lstStyle/>
                    <a:p>
                      <a:endParaRPr lang="en-GH"/>
                    </a:p>
                  </a:txBody>
                  <a:tcPr/>
                </a:tc>
                <a:extLst>
                  <a:ext uri="{0D108BD9-81ED-4DB2-BD59-A6C34878D82A}">
                    <a16:rowId xmlns:a16="http://schemas.microsoft.com/office/drawing/2014/main" val="1148528295"/>
                  </a:ext>
                </a:extLst>
              </a:tr>
              <a:tr h="468864">
                <a:tc vMerge="1">
                  <a:txBody>
                    <a:bodyPr/>
                    <a:lstStyle/>
                    <a:p>
                      <a:endParaRPr lang="en-GH"/>
                    </a:p>
                  </a:txBody>
                  <a:tcPr/>
                </a:tc>
                <a:tc vMerge="1">
                  <a:txBody>
                    <a:bodyPr/>
                    <a:lstStyle/>
                    <a:p>
                      <a:endParaRPr lang="en-GH"/>
                    </a:p>
                  </a:txBody>
                  <a:tcPr/>
                </a:tc>
                <a:tc>
                  <a:txBody>
                    <a:bodyPr/>
                    <a:lstStyle/>
                    <a:p>
                      <a:pPr algn="ctr" rtl="0" fontAlgn="ctr"/>
                      <a:r>
                        <a:rPr lang="en-US" sz="800" b="1" i="0" u="none" strike="noStrike" dirty="0" err="1">
                          <a:solidFill>
                            <a:srgbClr val="000000"/>
                          </a:solidFill>
                          <a:effectLst/>
                          <a:latin typeface="Arial" panose="020B0604020202020204" pitchFamily="34" charset="0"/>
                        </a:rPr>
                        <a:t>Proj</a:t>
                      </a:r>
                      <a:r>
                        <a:rPr lang="en-US" sz="800" b="1" i="0" u="none" strike="noStrike" dirty="0">
                          <a:solidFill>
                            <a:srgbClr val="000000"/>
                          </a:solidFill>
                          <a:effectLst/>
                          <a:latin typeface="Arial" panose="020B0604020202020204" pitchFamily="34" charset="0"/>
                        </a:rPr>
                        <a: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dirty="0">
                          <a:solidFill>
                            <a:srgbClr val="000000"/>
                          </a:solidFill>
                          <a:effectLst/>
                          <a:latin typeface="Arial" panose="020B0604020202020204" pitchFamily="34" charset="0"/>
                        </a:rPr>
                        <a:t>Actual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dirty="0">
                          <a:solidFill>
                            <a:srgbClr val="000000"/>
                          </a:solidFill>
                          <a:effectLst/>
                          <a:latin typeface="Arial" panose="020B0604020202020204" pitchFamily="34" charset="0"/>
                        </a:rPr>
                        <a:t>Total Rev.</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rowSpan="2">
                  <a:txBody>
                    <a:bodyPr/>
                    <a:lstStyle/>
                    <a:p>
                      <a:pPr algn="ctr" rtl="0" fontAlgn="ctr"/>
                      <a:r>
                        <a:rPr lang="en-US" sz="800" b="1" i="0" u="none" strike="noStrike" dirty="0">
                          <a:solidFill>
                            <a:srgbClr val="000000"/>
                          </a:solidFill>
                          <a:effectLst/>
                          <a:latin typeface="Arial" panose="020B0604020202020204" pitchFamily="34" charset="0"/>
                        </a:rPr>
                        <a:t>2022 % Growth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800" b="1" i="0" u="none" strike="noStrike" dirty="0" err="1">
                          <a:solidFill>
                            <a:srgbClr val="000000"/>
                          </a:solidFill>
                          <a:effectLst/>
                          <a:latin typeface="Arial" panose="020B0604020202020204" pitchFamily="34" charset="0"/>
                        </a:rPr>
                        <a:t>Proj</a:t>
                      </a:r>
                      <a:r>
                        <a:rPr lang="en-US" sz="800" b="1" i="0" u="none" strike="noStrike" dirty="0">
                          <a:solidFill>
                            <a:srgbClr val="000000"/>
                          </a:solidFill>
                          <a:effectLst/>
                          <a:latin typeface="Arial" panose="020B0604020202020204" pitchFamily="34" charset="0"/>
                        </a:rPr>
                        <a: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a:solidFill>
                            <a:srgbClr val="000000"/>
                          </a:solidFill>
                          <a:effectLst/>
                          <a:latin typeface="Arial" panose="020B0604020202020204" pitchFamily="34" charset="0"/>
                        </a:rPr>
                        <a:t>Actual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a:solidFill>
                            <a:srgbClr val="000000"/>
                          </a:solidFill>
                          <a:effectLst/>
                          <a:latin typeface="Arial" panose="020B0604020202020204" pitchFamily="34" charset="0"/>
                        </a:rPr>
                        <a:t>Total Rev.</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rowSpan="2">
                  <a:txBody>
                    <a:bodyPr/>
                    <a:lstStyle/>
                    <a:p>
                      <a:pPr algn="ctr" rtl="0" fontAlgn="ctr"/>
                      <a:r>
                        <a:rPr lang="en-US" sz="800" b="1" i="0" u="none" strike="noStrike">
                          <a:solidFill>
                            <a:srgbClr val="000000"/>
                          </a:solidFill>
                          <a:effectLst/>
                          <a:latin typeface="Arial" panose="020B0604020202020204" pitchFamily="34" charset="0"/>
                        </a:rPr>
                        <a:t>2023 % Growth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800" b="1" i="0" u="none" strike="noStrike">
                          <a:solidFill>
                            <a:srgbClr val="000000"/>
                          </a:solidFill>
                          <a:effectLst/>
                          <a:latin typeface="Arial" panose="020B0604020202020204" pitchFamily="34" charset="0"/>
                        </a:rPr>
                        <a:t>Proj.</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dirty="0">
                          <a:solidFill>
                            <a:srgbClr val="000000"/>
                          </a:solidFill>
                          <a:effectLst/>
                          <a:latin typeface="Arial" panose="020B0604020202020204" pitchFamily="34" charset="0"/>
                        </a:rPr>
                        <a:t>Actual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rtl="0" fontAlgn="ctr"/>
                      <a:r>
                        <a:rPr lang="en-US" sz="800" b="1" i="0" u="none" strike="noStrike" dirty="0">
                          <a:solidFill>
                            <a:srgbClr val="000000"/>
                          </a:solidFill>
                          <a:effectLst/>
                          <a:latin typeface="Arial" panose="020B0604020202020204" pitchFamily="34" charset="0"/>
                        </a:rPr>
                        <a:t>Total Rev.</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rowSpan="2">
                  <a:txBody>
                    <a:bodyPr/>
                    <a:lstStyle/>
                    <a:p>
                      <a:pPr algn="ctr" rtl="0" fontAlgn="ctr"/>
                      <a:r>
                        <a:rPr lang="en-US" sz="800" b="1" i="0" u="none" strike="noStrike" dirty="0">
                          <a:solidFill>
                            <a:srgbClr val="000000"/>
                          </a:solidFill>
                          <a:effectLst/>
                          <a:latin typeface="Arial" panose="020B0604020202020204" pitchFamily="34" charset="0"/>
                        </a:rPr>
                        <a:t>2024 % Growth as at Sept.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rtl="0" fontAlgn="ctr"/>
                      <a:r>
                        <a:rPr lang="en-GH" sz="800" b="1" i="0" u="none" strike="noStrike" dirty="0">
                          <a:solidFill>
                            <a:srgbClr val="000000"/>
                          </a:solidFill>
                          <a:effectLst/>
                          <a:latin typeface="Arial" panose="020B0604020202020204" pitchFamily="34" charset="0"/>
                        </a:rPr>
                        <a:t>2025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rtl="0" fontAlgn="ctr"/>
                      <a:r>
                        <a:rPr lang="en-GH" sz="800" b="1" i="0" u="none" strike="noStrike" dirty="0">
                          <a:solidFill>
                            <a:srgbClr val="000000"/>
                          </a:solidFill>
                          <a:effectLst/>
                          <a:latin typeface="Arial" panose="020B0604020202020204" pitchFamily="34" charset="0"/>
                        </a:rPr>
                        <a:t>2026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rtl="0" fontAlgn="ctr"/>
                      <a:r>
                        <a:rPr lang="en-GH" sz="800" b="1" i="0" u="none" strike="noStrike" dirty="0">
                          <a:solidFill>
                            <a:srgbClr val="000000"/>
                          </a:solidFill>
                          <a:effectLst/>
                          <a:latin typeface="Arial" panose="020B0604020202020204" pitchFamily="34" charset="0"/>
                        </a:rPr>
                        <a:t>2027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53226"/>
                  </a:ext>
                </a:extLst>
              </a:tr>
              <a:tr h="450830">
                <a:tc vMerge="1">
                  <a:txBody>
                    <a:bodyPr/>
                    <a:lstStyle/>
                    <a:p>
                      <a:endParaRPr lang="en-GH"/>
                    </a:p>
                  </a:txBody>
                  <a:tcPr/>
                </a:tc>
                <a:tc vMerge="1">
                  <a:txBody>
                    <a:bodyPr/>
                    <a:lstStyle/>
                    <a:p>
                      <a:endParaRPr lang="en-GH"/>
                    </a:p>
                  </a:txBody>
                  <a:tcPr/>
                </a:tc>
                <a:tc>
                  <a:txBody>
                    <a:bodyPr/>
                    <a:lstStyle/>
                    <a:p>
                      <a:pPr algn="ctr" rtl="0" fontAlgn="ctr"/>
                      <a:r>
                        <a:rPr lang="en-GH" sz="800" b="1" i="0" u="none" strike="noStrike">
                          <a:solidFill>
                            <a:srgbClr val="000000"/>
                          </a:solidFill>
                          <a:effectLst/>
                          <a:latin typeface="Arial" panose="020B0604020202020204" pitchFamily="34" charset="0"/>
                        </a:rPr>
                        <a:t>2022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a:solidFill>
                            <a:srgbClr val="000000"/>
                          </a:solidFill>
                          <a:effectLst/>
                          <a:latin typeface="Arial" panose="020B0604020202020204" pitchFamily="34" charset="0"/>
                        </a:rPr>
                        <a:t>2022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a:solidFill>
                            <a:srgbClr val="000000"/>
                          </a:solidFill>
                          <a:effectLst/>
                          <a:latin typeface="Arial" panose="020B0604020202020204" pitchFamily="34" charset="0"/>
                        </a:rPr>
                        <a:t>2022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vMerge="1">
                  <a:txBody>
                    <a:bodyPr/>
                    <a:lstStyle/>
                    <a:p>
                      <a:endParaRPr lang="en-GH"/>
                    </a:p>
                  </a:txBody>
                  <a:tcPr/>
                </a:tc>
                <a:tc>
                  <a:txBody>
                    <a:bodyPr/>
                    <a:lstStyle/>
                    <a:p>
                      <a:pPr algn="ctr" rtl="0" fontAlgn="ctr"/>
                      <a:r>
                        <a:rPr lang="en-GH" sz="800" b="1" i="0" u="none" strike="noStrike">
                          <a:solidFill>
                            <a:srgbClr val="000000"/>
                          </a:solidFill>
                          <a:effectLst/>
                          <a:latin typeface="Arial" panose="020B0604020202020204" pitchFamily="34" charset="0"/>
                        </a:rPr>
                        <a:t>2023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dirty="0">
                          <a:solidFill>
                            <a:srgbClr val="000000"/>
                          </a:solidFill>
                          <a:effectLst/>
                          <a:latin typeface="Arial" panose="020B0604020202020204" pitchFamily="34" charset="0"/>
                        </a:rPr>
                        <a:t>2023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dirty="0">
                          <a:solidFill>
                            <a:srgbClr val="000000"/>
                          </a:solidFill>
                          <a:effectLst/>
                          <a:latin typeface="Arial" panose="020B0604020202020204" pitchFamily="34" charset="0"/>
                        </a:rPr>
                        <a:t>2023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vMerge="1">
                  <a:txBody>
                    <a:bodyPr/>
                    <a:lstStyle/>
                    <a:p>
                      <a:endParaRPr lang="en-GH"/>
                    </a:p>
                  </a:txBody>
                  <a:tcPr/>
                </a:tc>
                <a:tc>
                  <a:txBody>
                    <a:bodyPr/>
                    <a:lstStyle/>
                    <a:p>
                      <a:pPr algn="ctr" rtl="0" fontAlgn="ctr"/>
                      <a:r>
                        <a:rPr lang="en-GH" sz="800" b="1" i="0" u="none" strike="noStrike" dirty="0">
                          <a:solidFill>
                            <a:srgbClr val="000000"/>
                          </a:solidFill>
                          <a:effectLst/>
                          <a:latin typeface="Arial" panose="020B0604020202020204" pitchFamily="34" charset="0"/>
                        </a:rPr>
                        <a:t>2024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a:solidFill>
                            <a:srgbClr val="000000"/>
                          </a:solidFill>
                          <a:effectLst/>
                          <a:latin typeface="Arial" panose="020B0604020202020204" pitchFamily="34" charset="0"/>
                        </a:rPr>
                        <a:t>2024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dirty="0">
                          <a:solidFill>
                            <a:srgbClr val="000000"/>
                          </a:solidFill>
                          <a:effectLst/>
                          <a:latin typeface="Arial" panose="020B0604020202020204" pitchFamily="34" charset="0"/>
                        </a:rPr>
                        <a:t>2024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vMerge="1">
                  <a:txBody>
                    <a:bodyPr/>
                    <a:lstStyle/>
                    <a:p>
                      <a:endParaRPr lang="en-GH"/>
                    </a:p>
                  </a:txBody>
                  <a:tcPr/>
                </a:tc>
                <a:tc vMerge="1">
                  <a:txBody>
                    <a:bodyPr/>
                    <a:lstStyle/>
                    <a:p>
                      <a:endParaRPr lang="en-GH"/>
                    </a:p>
                  </a:txBody>
                  <a:tcPr/>
                </a:tc>
                <a:tc vMerge="1">
                  <a:txBody>
                    <a:bodyPr/>
                    <a:lstStyle/>
                    <a:p>
                      <a:endParaRPr lang="en-GH"/>
                    </a:p>
                  </a:txBody>
                  <a:tcPr/>
                </a:tc>
                <a:tc vMerge="1">
                  <a:txBody>
                    <a:bodyPr/>
                    <a:lstStyle/>
                    <a:p>
                      <a:endParaRPr lang="en-GH"/>
                    </a:p>
                  </a:txBody>
                  <a:tcPr/>
                </a:tc>
                <a:extLst>
                  <a:ext uri="{0D108BD9-81ED-4DB2-BD59-A6C34878D82A}">
                    <a16:rowId xmlns:a16="http://schemas.microsoft.com/office/drawing/2014/main" val="2464160941"/>
                  </a:ext>
                </a:extLst>
              </a:tr>
              <a:tr h="595096">
                <a:tc>
                  <a:txBody>
                    <a:bodyPr/>
                    <a:lstStyle/>
                    <a:p>
                      <a:pPr algn="l" rtl="0" fontAlgn="ctr"/>
                      <a:r>
                        <a:rPr lang="en-GH" sz="800" b="1" i="0" u="none" strike="noStrike">
                          <a:solidFill>
                            <a:srgbClr val="000000"/>
                          </a:solidFill>
                          <a:effectLst/>
                          <a:latin typeface="Arial" panose="020B060402020202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Licenses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217,215.80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228,740.00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228,740.00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105.31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264,000.00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237,655.22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237,656.22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90%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291,009.00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251,904.96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251,904.96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87%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350,405.00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367,925.25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386,321.51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5406687"/>
                  </a:ext>
                </a:extLst>
              </a:tr>
              <a:tr h="631163">
                <a:tc>
                  <a:txBody>
                    <a:bodyPr/>
                    <a:lstStyle/>
                    <a:p>
                      <a:pPr algn="l" rtl="0" fontAlgn="ctr"/>
                      <a:r>
                        <a:rPr lang="en-GH" sz="800" b="1" i="0" u="none" strike="noStrike">
                          <a:solidFill>
                            <a:srgbClr val="000000"/>
                          </a:solidFill>
                          <a:effectLst/>
                          <a:latin typeface="Arial" panose="020B060402020202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Lands and Royalties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68,200.00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57,362.46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57,362.46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84.11</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b"/>
                      <a:r>
                        <a:rPr lang="en-GH" sz="800" b="0" i="0" u="none" strike="noStrike">
                          <a:solidFill>
                            <a:srgbClr val="000000"/>
                          </a:solidFill>
                          <a:effectLst/>
                          <a:latin typeface="Arial" panose="020B0604020202020204" pitchFamily="34" charset="0"/>
                        </a:rPr>
                        <a:t>100,791.00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     29,508.00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      29,508.00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29%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90,395.00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     60,152.77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     60,152.77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H" sz="800" b="0" i="0" u="none" strike="noStrike">
                          <a:solidFill>
                            <a:srgbClr val="000000"/>
                          </a:solidFill>
                          <a:effectLst/>
                          <a:latin typeface="Arial" panose="020B0604020202020204" pitchFamily="34" charset="0"/>
                        </a:rPr>
                        <a:t>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95,395.00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100,164.75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105,172.99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0617087"/>
                  </a:ext>
                </a:extLst>
              </a:tr>
              <a:tr h="450830">
                <a:tc>
                  <a:txBody>
                    <a:bodyPr/>
                    <a:lstStyle/>
                    <a:p>
                      <a:pPr algn="l" rtl="0" fontAlgn="ctr"/>
                      <a:r>
                        <a:rPr lang="en-GH" sz="800" b="1" i="0" u="none" strike="noStrike">
                          <a:solidFill>
                            <a:srgbClr val="000000"/>
                          </a:solidFill>
                          <a:effectLst/>
                          <a:latin typeface="Arial" panose="020B060402020202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Rent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7,500.00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7,260.00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7,260.00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96.8</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b"/>
                      <a:r>
                        <a:rPr lang="en-GH" sz="800" b="0" i="0" u="none" strike="noStrike">
                          <a:solidFill>
                            <a:srgbClr val="000000"/>
                          </a:solidFill>
                          <a:effectLst/>
                          <a:latin typeface="Arial" panose="020B0604020202020204" pitchFamily="34" charset="0"/>
                        </a:rPr>
                        <a:t>7,500.00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H" sz="800" b="0" i="0" u="none" strike="noStrike">
                          <a:solidFill>
                            <a:srgbClr val="000000"/>
                          </a:solidFill>
                          <a:effectLst/>
                          <a:latin typeface="Arial" panose="020B0604020202020204" pitchFamily="34" charset="0"/>
                        </a:rPr>
                        <a:t>       3,185.00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GH" sz="800" b="0" i="0" u="none" strike="noStrike">
                          <a:solidFill>
                            <a:srgbClr val="000000"/>
                          </a:solidFill>
                          <a:effectLst/>
                          <a:latin typeface="Arial" panose="020B0604020202020204" pitchFamily="34" charset="0"/>
                        </a:rPr>
                        <a:t>        3,185.00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GH" sz="800" b="0" i="0" u="none" strike="noStrike">
                          <a:solidFill>
                            <a:srgbClr val="000000"/>
                          </a:solidFill>
                          <a:effectLst/>
                          <a:latin typeface="Arial" panose="020B0604020202020204" pitchFamily="34" charset="0"/>
                        </a:rPr>
                        <a:t>     10,000.00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GH" sz="800" b="0" i="0" u="none" strike="noStrike">
                          <a:solidFill>
                            <a:srgbClr val="000000"/>
                          </a:solidFill>
                          <a:effectLst/>
                          <a:latin typeface="Arial" panose="020B0604020202020204" pitchFamily="34" charset="0"/>
                        </a:rPr>
                        <a:t>       5,200.00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GH" sz="800" b="0" i="0" u="none" strike="noStrike">
                          <a:solidFill>
                            <a:srgbClr val="000000"/>
                          </a:solidFill>
                          <a:effectLst/>
                          <a:latin typeface="Arial" panose="020B0604020202020204" pitchFamily="34" charset="0"/>
                        </a:rPr>
                        <a:t>       5,200.00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10,500.00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11,025.00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6973193"/>
                  </a:ext>
                </a:extLst>
              </a:tr>
              <a:tr h="595096">
                <a:tc>
                  <a:txBody>
                    <a:bodyPr/>
                    <a:lstStyle/>
                    <a:p>
                      <a:pPr algn="l" rtl="0" fontAlgn="ctr"/>
                      <a:r>
                        <a:rPr lang="en-GH" sz="800" b="1" i="0" u="none" strike="noStrike">
                          <a:solidFill>
                            <a:srgbClr val="000000"/>
                          </a:solidFill>
                          <a:effectLst/>
                          <a:latin typeface="Arial" panose="020B060402020202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Fees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107,600.00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108,649.70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108,649.70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100.98</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b"/>
                      <a:r>
                        <a:rPr lang="en-GH" sz="800" b="0" i="0" u="none" strike="noStrike">
                          <a:solidFill>
                            <a:srgbClr val="000000"/>
                          </a:solidFill>
                          <a:effectLst/>
                          <a:latin typeface="Arial" panose="020B0604020202020204" pitchFamily="34" charset="0"/>
                        </a:rPr>
                        <a:t>166,343.16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188,178.33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188,178.33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196,200.00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124,823.40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124,823.40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64%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216,200.00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227,010.00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238,360.50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1523957"/>
                  </a:ext>
                </a:extLst>
              </a:tr>
              <a:tr h="450830">
                <a:tc>
                  <a:txBody>
                    <a:bodyPr/>
                    <a:lstStyle/>
                    <a:p>
                      <a:pPr algn="l" rtl="0" fontAlgn="ctr"/>
                      <a:r>
                        <a:rPr lang="en-GH" sz="800" b="1" i="0" u="none" strike="noStrike">
                          <a:solidFill>
                            <a:srgbClr val="000000"/>
                          </a:solidFill>
                          <a:effectLst/>
                          <a:latin typeface="Arial" panose="020B060402020202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Fines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7,500.00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640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640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8.53</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b"/>
                      <a:r>
                        <a:rPr lang="en-GH" sz="800" b="0" i="0" u="none" strike="noStrike">
                          <a:solidFill>
                            <a:srgbClr val="000000"/>
                          </a:solidFill>
                          <a:effectLst/>
                          <a:latin typeface="Arial" panose="020B0604020202020204" pitchFamily="34" charset="0"/>
                        </a:rPr>
                        <a:t>7,500.00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21,630.00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21,630.00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288%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10,000.00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450.00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450.00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10,500.00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11,025.00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9972802"/>
                  </a:ext>
                </a:extLst>
              </a:tr>
              <a:tr h="631163">
                <a:tc>
                  <a:txBody>
                    <a:bodyPr/>
                    <a:lstStyle/>
                    <a:p>
                      <a:pPr algn="l" rtl="0" fontAlgn="ctr"/>
                      <a:r>
                        <a:rPr lang="en-GH" sz="800" b="1" i="0" u="none" strike="noStrike">
                          <a:solidFill>
                            <a:srgbClr val="000000"/>
                          </a:solidFill>
                          <a:effectLst/>
                          <a:latin typeface="Arial" panose="020B060402020202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Investment Income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9165695"/>
                  </a:ext>
                </a:extLst>
              </a:tr>
              <a:tr h="450830">
                <a:tc>
                  <a:txBody>
                    <a:bodyPr/>
                    <a:lstStyle/>
                    <a:p>
                      <a:pPr algn="l" rtl="0" fontAlgn="ctr"/>
                      <a:r>
                        <a:rPr lang="en-GH" sz="800" b="1" i="0" u="none" strike="noStrike">
                          <a:solidFill>
                            <a:srgbClr val="000000"/>
                          </a:solidFill>
                          <a:effectLst/>
                          <a:latin typeface="Arial" panose="020B060402020202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none" strike="noStrike">
                          <a:solidFill>
                            <a:srgbClr val="000000"/>
                          </a:solidFill>
                          <a:effectLst/>
                          <a:latin typeface="Arial" panose="020B0604020202020204" pitchFamily="34" charset="0"/>
                        </a:rPr>
                        <a:t>Rates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38,000.00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37,450.00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37,450.00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98.55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72,000.00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51,000.00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51,001.00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52,396.00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11,812.00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     11,812.00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23%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72,000.00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75,600.00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0" i="0" u="none" strike="noStrike">
                          <a:solidFill>
                            <a:srgbClr val="000000"/>
                          </a:solidFill>
                          <a:effectLst/>
                          <a:latin typeface="Arial" panose="020B0604020202020204" pitchFamily="34" charset="0"/>
                        </a:rPr>
                        <a:t>79,380.00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42909029"/>
                  </a:ext>
                </a:extLst>
              </a:tr>
              <a:tr h="450830">
                <a:tc>
                  <a:txBody>
                    <a:bodyPr/>
                    <a:lstStyle/>
                    <a:p>
                      <a:pPr algn="l" rtl="0" fontAlgn="ctr"/>
                      <a:r>
                        <a:rPr lang="en-GH" sz="800" b="1" i="0" u="none" strike="noStrike">
                          <a:solidFill>
                            <a:srgbClr val="000000"/>
                          </a:solidFill>
                          <a:effectLst/>
                          <a:latin typeface="Arial" panose="020B060402020202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0" fontAlgn="ctr"/>
                      <a:r>
                        <a:rPr lang="en-US" sz="800" b="1" i="0" u="sng" strike="noStrike">
                          <a:solidFill>
                            <a:srgbClr val="000000"/>
                          </a:solidFill>
                          <a:effectLst/>
                          <a:latin typeface="Arial" panose="020B060402020202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446,015.80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440,102.16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440,102.16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98.67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618,134.16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531,156.55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531,158.55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a:solidFill>
                            <a:srgbClr val="000000"/>
                          </a:solidFill>
                          <a:effectLst/>
                          <a:latin typeface="Arial" panose="020B0604020202020204" pitchFamily="34" charset="0"/>
                        </a:rPr>
                        <a:t>86%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650,000.00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454,343.13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454,343.13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none" strike="noStrike">
                          <a:solidFill>
                            <a:srgbClr val="000000"/>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754,000.00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a:solidFill>
                            <a:srgbClr val="000000"/>
                          </a:solidFill>
                          <a:effectLst/>
                          <a:latin typeface="Arial" panose="020B0604020202020204" pitchFamily="34" charset="0"/>
                        </a:rPr>
                        <a:t>791,700.00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GH" sz="800" b="1" i="0" u="sng" strike="noStrike" dirty="0">
                          <a:solidFill>
                            <a:srgbClr val="000000"/>
                          </a:solidFill>
                          <a:effectLst/>
                          <a:latin typeface="Arial" panose="020B0604020202020204" pitchFamily="34" charset="0"/>
                        </a:rPr>
                        <a:t>831,285.00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2569733"/>
                  </a:ext>
                </a:extLst>
              </a:tr>
            </a:tbl>
          </a:graphicData>
        </a:graphic>
      </p:graphicFrame>
    </p:spTree>
    <p:extLst>
      <p:ext uri="{BB962C8B-B14F-4D97-AF65-F5344CB8AC3E}">
        <p14:creationId xmlns:p14="http://schemas.microsoft.com/office/powerpoint/2010/main" val="116002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B7BA0-5339-43A1-ABD2-E8F4DDF52D4A}"/>
              </a:ext>
            </a:extLst>
          </p:cNvPr>
          <p:cNvSpPr>
            <a:spLocks noGrp="1"/>
          </p:cNvSpPr>
          <p:nvPr>
            <p:ph type="title"/>
          </p:nvPr>
        </p:nvSpPr>
        <p:spPr>
          <a:xfrm>
            <a:off x="384313" y="365125"/>
            <a:ext cx="11445737" cy="1325563"/>
          </a:xfrm>
        </p:spPr>
        <p:txBody>
          <a:bodyPr>
            <a:noAutofit/>
          </a:bodyPr>
          <a:lstStyle/>
          <a:p>
            <a:r>
              <a:rPr lang="en-US" sz="2800" b="1" dirty="0">
                <a:latin typeface="Times New Roman" panose="02020603050405020304" pitchFamily="18" charset="0"/>
                <a:cs typeface="Times New Roman" panose="02020603050405020304" pitchFamily="18" charset="0"/>
              </a:rPr>
              <a:t>STRENGTH, WEAKNESSES, OPPORTUNITIES AND CONSTRAINTS (SWOT ANALYSIS) FOR REVENUE MOBILIZATION</a:t>
            </a:r>
            <a:endParaRPr lang="en-GH"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FFE5C2E-659F-2E3F-662E-C69FC9A0C947}"/>
              </a:ext>
            </a:extLst>
          </p:cNvPr>
          <p:cNvSpPr>
            <a:spLocks noGrp="1"/>
          </p:cNvSpPr>
          <p:nvPr>
            <p:ph idx="1"/>
          </p:nvPr>
        </p:nvSpPr>
        <p:spPr/>
        <p:txBody>
          <a:bodyPr/>
          <a:lstStyle/>
          <a:p>
            <a:pPr marL="0" indent="0" algn="just">
              <a:lnSpc>
                <a:spcPct val="150000"/>
              </a:lnSpc>
              <a:buNone/>
            </a:pPr>
            <a:r>
              <a:rPr lang="en-US" dirty="0">
                <a:latin typeface="Times New Roman" panose="02020603050405020304" pitchFamily="18" charset="0"/>
                <a:cs typeface="Times New Roman" panose="02020603050405020304" pitchFamily="18" charset="0"/>
              </a:rPr>
              <a:t>After a careful analysis of the strength, weaknesses, opportunities and threats associated with revenue </a:t>
            </a:r>
            <a:r>
              <a:rPr lang="en-US" dirty="0" err="1">
                <a:latin typeface="Times New Roman" panose="02020603050405020304" pitchFamily="18" charset="0"/>
                <a:cs typeface="Times New Roman" panose="02020603050405020304" pitchFamily="18" charset="0"/>
              </a:rPr>
              <a:t>mobilisation</a:t>
            </a:r>
            <a:r>
              <a:rPr lang="en-US" dirty="0">
                <a:latin typeface="Times New Roman" panose="02020603050405020304" pitchFamily="18" charset="0"/>
                <a:cs typeface="Times New Roman" panose="02020603050405020304" pitchFamily="18" charset="0"/>
              </a:rPr>
              <a:t>, the Assembly identified the following to be some of the measures to adopt and support an improved revenue mobilization.</a:t>
            </a:r>
            <a:endParaRPr lang="en-GH"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316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15C56-B4B3-16D3-A92B-DCF7AACBEE46}"/>
              </a:ext>
            </a:extLst>
          </p:cNvPr>
          <p:cNvSpPr>
            <a:spLocks noGrp="1"/>
          </p:cNvSpPr>
          <p:nvPr>
            <p:ph type="title"/>
          </p:nvPr>
        </p:nvSpPr>
        <p:spPr>
          <a:xfrm>
            <a:off x="838200" y="65929"/>
            <a:ext cx="10515600" cy="932447"/>
          </a:xfrm>
        </p:spPr>
        <p:txBody>
          <a:bodyPr>
            <a:normAutofit/>
          </a:bodyPr>
          <a:lstStyle/>
          <a:p>
            <a:r>
              <a:rPr lang="en-US" sz="3600" b="1" dirty="0">
                <a:latin typeface="Times New Roman" panose="02020603050405020304" pitchFamily="18" charset="0"/>
                <a:cs typeface="Times New Roman" panose="02020603050405020304" pitchFamily="18" charset="0"/>
              </a:rPr>
              <a:t>STRENGTHS FOR REVENUE MOBILIZATION</a:t>
            </a:r>
            <a:endParaRPr lang="en-GH" sz="36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3933BBD-F374-ED55-62F1-7A7E5B90A1D2}"/>
              </a:ext>
            </a:extLst>
          </p:cNvPr>
          <p:cNvSpPr>
            <a:spLocks noGrp="1"/>
          </p:cNvSpPr>
          <p:nvPr>
            <p:ph idx="1"/>
          </p:nvPr>
        </p:nvSpPr>
        <p:spPr>
          <a:xfrm>
            <a:off x="813318" y="998375"/>
            <a:ext cx="10955694" cy="5542383"/>
          </a:xfrm>
        </p:spPr>
        <p:txBody>
          <a:bodyPr>
            <a:normAutofit lnSpcReduction="10000"/>
          </a:bodyPr>
          <a:lstStyle/>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Revenue mobilization at the District Assemblies are governed and supported by Legal and Regulatory Framework and Guidelines. e.g. The sources of revenue are derived from the Local Governance Act 2016, Act 936, sections 124 -169. Pursuant to Section 150 of the Local Governance Act 2016, (Act 936), the Minister responsible for Local Government, Decentralization and Rural Development issues the Fee-Fixing Guidelines to assist MMDAs prepare their Internally Generated Revenue Budget estimates.</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There are </a:t>
            </a:r>
            <a:r>
              <a:rPr kumimoji="0" lang="en-US" sz="1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gazetted</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Bye-laws and Fee-Fixing Resolution to enforce compliance. There is also the support from the Courts to prosecute defaulters and the Assembly has further engaged the services of a Lawyer to lead in the prosecution.</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Automation and digitization of processes e.g. e-billing, e-payments are being used through the introduction of Paperless Management System (PMS). Electronic Management Systems are also used to support revenue collection. These have inspired ratepayer confidence and has the capacity to reduce revenue leakages.</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Stakeholder engagements on fixing of levies and charges; The Assembly take steps to organize stakeholder consultation/public fora every year for rate payers to express their opinions, concerns and expectations to aid the Assembly in developing the right strategies for revenue mobilization and improvement as well as educating and informing the public on the Assembly’s achievements, plans, processes, progress, prospects and problems to encourage payers to pay rate willingly on demand. </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There is also an Electronic Management System to support the billing of ratepayers within the District which will aid in collecting more for the Assembly.</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Availability of Human Resources to support revenue collection; The Assembly has committed Revenue and IT staff who have been resourced with adequate logistics to aid revenue mobilization. There is also a supportive management staff providing supervision, direction and monitoring. The Assembly has also set up a Revenue Task Force and ceded Revenue to Sub-Structures to compliment the efforts of the Revenue Collectors.</a:t>
            </a:r>
          </a:p>
          <a:p>
            <a:pPr marL="514350" marR="0" lvl="0" indent="-514350" algn="just" defTabSz="914400" rtl="0" eaLnBrk="1" fontAlgn="auto" latinLnBrk="0" hangingPunct="1">
              <a:lnSpc>
                <a:spcPct val="90000"/>
              </a:lnSpc>
              <a:spcBef>
                <a:spcPts val="1000"/>
              </a:spcBef>
              <a:spcAft>
                <a:spcPts val="0"/>
              </a:spcAft>
              <a:buClrTx/>
              <a:buSzTx/>
              <a:buFont typeface="+mj-lt"/>
              <a:buAutoNum type="romanUcPeriod"/>
              <a:tabLst/>
              <a:defRPr/>
            </a:pP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Availability of equipped spatial planning and environmental health department. </a:t>
            </a:r>
            <a:endParaRPr kumimoji="0" lang="en-GH"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indent="0" algn="just">
              <a:buNone/>
            </a:pPr>
            <a:endParaRPr lang="en-GH"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606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9814</TotalTime>
  <Words>3676</Words>
  <Application>Microsoft Office PowerPoint</Application>
  <PresentationFormat>Widescreen</PresentationFormat>
  <Paragraphs>761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HO WEST DISTRICT ASSEMBLY 2025 REVENUE IMPROVEMENT ACTION PLAN (RIAP) </vt:lpstr>
      <vt:lpstr>PowerPoint Presentation</vt:lpstr>
      <vt:lpstr>Objective And Expectation Of The Revenue Improvement Action Plan</vt:lpstr>
      <vt:lpstr>Objectives of the Plan Preparation Exercise</vt:lpstr>
      <vt:lpstr>Sources of IGF Revenue To The District Assembly</vt:lpstr>
      <vt:lpstr>Trend of Revenue Performance and Projections</vt:lpstr>
      <vt:lpstr>STRENGTH, WEAKNESSES, OPPORTUNITIES AND CONSTRAINTS (SWOT ANALYSIS) FOR REVENUE MOBILIZATION</vt:lpstr>
      <vt:lpstr>STRENGTHS FOR REVENUE MOBILIZATION</vt:lpstr>
      <vt:lpstr>WEAKNESSESS WITH REVENUE MOBILISATION  </vt:lpstr>
      <vt:lpstr>OPPORTUNITIES /THREATS FOR REVENUE MOBILIZATION</vt:lpstr>
      <vt:lpstr>SPECIFIC CHALLENGES IDENTIFIED WITH RATEABLE ITEMS</vt:lpstr>
      <vt:lpstr>MAJOR STRATEGIES FOR REVENUE MOBILIZATION</vt:lpstr>
      <vt:lpstr> ACTION PLAN TO BE ADOPTED</vt:lpstr>
      <vt:lpstr>PowerPoint Presentation</vt:lpstr>
      <vt:lpstr> ACTION PLAN TO BE IMPLEMENTED C’NTD </vt:lpstr>
      <vt:lpstr>ACTION PLAN TO BE IMPLEMENTED C’NTD </vt:lpstr>
      <vt:lpstr>PowerPoint Presentation</vt:lpstr>
      <vt:lpstr>    MONITORING PLAN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REVENUE IMPROVEMENT ACTION PLAN (RIAP) </dc:title>
  <dc:creator>Wisdom Kporngor</dc:creator>
  <cp:lastModifiedBy>belinda degboe</cp:lastModifiedBy>
  <cp:revision>68</cp:revision>
  <cp:lastPrinted>2023-11-14T10:15:31Z</cp:lastPrinted>
  <dcterms:created xsi:type="dcterms:W3CDTF">2022-10-24T17:57:46Z</dcterms:created>
  <dcterms:modified xsi:type="dcterms:W3CDTF">2025-04-03T15:35:30Z</dcterms:modified>
</cp:coreProperties>
</file>